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8"/>
  </p:notesMasterIdLst>
  <p:handoutMasterIdLst>
    <p:handoutMasterId r:id="rId39"/>
  </p:handoutMasterIdLst>
  <p:sldIdLst>
    <p:sldId id="259" r:id="rId6"/>
    <p:sldId id="701" r:id="rId7"/>
    <p:sldId id="664" r:id="rId8"/>
    <p:sldId id="824" r:id="rId9"/>
    <p:sldId id="261" r:id="rId10"/>
    <p:sldId id="710" r:id="rId11"/>
    <p:sldId id="330" r:id="rId12"/>
    <p:sldId id="328" r:id="rId13"/>
    <p:sldId id="329" r:id="rId14"/>
    <p:sldId id="332" r:id="rId15"/>
    <p:sldId id="331" r:id="rId16"/>
    <p:sldId id="662" r:id="rId17"/>
    <p:sldId id="690" r:id="rId18"/>
    <p:sldId id="692" r:id="rId19"/>
    <p:sldId id="700" r:id="rId20"/>
    <p:sldId id="689" r:id="rId21"/>
    <p:sldId id="399" r:id="rId22"/>
    <p:sldId id="660" r:id="rId23"/>
    <p:sldId id="652" r:id="rId24"/>
    <p:sldId id="669" r:id="rId25"/>
    <p:sldId id="674" r:id="rId26"/>
    <p:sldId id="705" r:id="rId27"/>
    <p:sldId id="685" r:id="rId28"/>
    <p:sldId id="628" r:id="rId29"/>
    <p:sldId id="666" r:id="rId30"/>
    <p:sldId id="587" r:id="rId31"/>
    <p:sldId id="563" r:id="rId32"/>
    <p:sldId id="673" r:id="rId33"/>
    <p:sldId id="672" r:id="rId34"/>
    <p:sldId id="896" r:id="rId35"/>
    <p:sldId id="897" r:id="rId36"/>
    <p:sldId id="69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AB48825-D4D0-4347-BCCB-B606B1296839}">
          <p14:sldIdLst>
            <p14:sldId id="259"/>
            <p14:sldId id="701"/>
            <p14:sldId id="664"/>
            <p14:sldId id="824"/>
            <p14:sldId id="261"/>
            <p14:sldId id="710"/>
            <p14:sldId id="330"/>
            <p14:sldId id="328"/>
            <p14:sldId id="329"/>
            <p14:sldId id="332"/>
            <p14:sldId id="331"/>
            <p14:sldId id="662"/>
            <p14:sldId id="690"/>
            <p14:sldId id="692"/>
            <p14:sldId id="700"/>
            <p14:sldId id="689"/>
            <p14:sldId id="399"/>
            <p14:sldId id="660"/>
            <p14:sldId id="652"/>
            <p14:sldId id="669"/>
            <p14:sldId id="674"/>
            <p14:sldId id="705"/>
            <p14:sldId id="685"/>
            <p14:sldId id="628"/>
            <p14:sldId id="666"/>
            <p14:sldId id="587"/>
            <p14:sldId id="563"/>
            <p14:sldId id="673"/>
            <p14:sldId id="672"/>
            <p14:sldId id="896"/>
            <p14:sldId id="897"/>
            <p14:sldId id="6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8585AD"/>
    <a:srgbClr val="0068B3"/>
    <a:srgbClr val="33CC33"/>
    <a:srgbClr val="276259"/>
    <a:srgbClr val="7070A0"/>
    <a:srgbClr val="006600"/>
    <a:srgbClr val="008000"/>
    <a:srgbClr val="858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5100" autoAdjust="0"/>
  </p:normalViewPr>
  <p:slideViewPr>
    <p:cSldViewPr>
      <p:cViewPr varScale="1">
        <p:scale>
          <a:sx n="97" d="100"/>
          <a:sy n="97" d="100"/>
        </p:scale>
        <p:origin x="1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C3509-F845-4260-A425-D5C3C65EA6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88CA9E-15D3-4B87-A72A-2B7C655A9CB0}">
      <dgm:prSet/>
      <dgm:spPr/>
      <dgm:t>
        <a:bodyPr/>
        <a:lstStyle/>
        <a:p>
          <a:r>
            <a:rPr lang="en-US"/>
            <a:t>Get it in WRITING!</a:t>
          </a:r>
        </a:p>
      </dgm:t>
    </dgm:pt>
    <dgm:pt modelId="{B5097336-C019-4F18-B67B-6A174202710B}" type="parTrans" cxnId="{A34CBC7F-E7C7-4A9C-B401-054EB51BE1A5}">
      <dgm:prSet/>
      <dgm:spPr/>
      <dgm:t>
        <a:bodyPr/>
        <a:lstStyle/>
        <a:p>
          <a:endParaRPr lang="en-US"/>
        </a:p>
      </dgm:t>
    </dgm:pt>
    <dgm:pt modelId="{AA3D0A60-BCD6-4633-93DD-A4375C50F069}" type="sibTrans" cxnId="{A34CBC7F-E7C7-4A9C-B401-054EB51BE1A5}">
      <dgm:prSet/>
      <dgm:spPr/>
      <dgm:t>
        <a:bodyPr/>
        <a:lstStyle/>
        <a:p>
          <a:endParaRPr lang="en-US"/>
        </a:p>
      </dgm:t>
    </dgm:pt>
    <dgm:pt modelId="{F0048B60-C4A3-4A31-BC8A-083B9C21E2BC}">
      <dgm:prSet/>
      <dgm:spPr/>
      <dgm:t>
        <a:bodyPr/>
        <a:lstStyle/>
        <a:p>
          <a:r>
            <a:rPr lang="en-US" dirty="0"/>
            <a:t>If not, put it in writing, back to them confirming your understanding.</a:t>
          </a:r>
        </a:p>
      </dgm:t>
    </dgm:pt>
    <dgm:pt modelId="{27C2776C-83C3-420B-A8FE-9AF35CC60BD1}" type="parTrans" cxnId="{164FA6CD-B218-484C-B57C-4D5F9F353658}">
      <dgm:prSet/>
      <dgm:spPr/>
      <dgm:t>
        <a:bodyPr/>
        <a:lstStyle/>
        <a:p>
          <a:endParaRPr lang="en-US"/>
        </a:p>
      </dgm:t>
    </dgm:pt>
    <dgm:pt modelId="{75FB0E2F-9B8C-4411-8468-CC4EC7979269}" type="sibTrans" cxnId="{164FA6CD-B218-484C-B57C-4D5F9F353658}">
      <dgm:prSet/>
      <dgm:spPr/>
      <dgm:t>
        <a:bodyPr/>
        <a:lstStyle/>
        <a:p>
          <a:endParaRPr lang="en-US"/>
        </a:p>
      </dgm:t>
    </dgm:pt>
    <dgm:pt modelId="{4CCDC792-9993-45A7-B055-B45D9DEACEC4}">
      <dgm:prSet/>
      <dgm:spPr/>
      <dgm:t>
        <a:bodyPr/>
        <a:lstStyle/>
        <a:p>
          <a:r>
            <a:rPr lang="en-US" dirty="0"/>
            <a:t>Keep it professional.</a:t>
          </a:r>
        </a:p>
      </dgm:t>
    </dgm:pt>
    <dgm:pt modelId="{11929F59-6085-40EF-84E0-B2F0FDDCA51C}" type="parTrans" cxnId="{B87EB917-C854-48A2-821E-F45CB3AB21C5}">
      <dgm:prSet/>
      <dgm:spPr/>
      <dgm:t>
        <a:bodyPr/>
        <a:lstStyle/>
        <a:p>
          <a:endParaRPr lang="en-US"/>
        </a:p>
      </dgm:t>
    </dgm:pt>
    <dgm:pt modelId="{5AAA98AA-2172-4C6A-B8E2-ECF62479D9B8}" type="sibTrans" cxnId="{B87EB917-C854-48A2-821E-F45CB3AB21C5}">
      <dgm:prSet/>
      <dgm:spPr/>
      <dgm:t>
        <a:bodyPr/>
        <a:lstStyle/>
        <a:p>
          <a:endParaRPr lang="en-US"/>
        </a:p>
      </dgm:t>
    </dgm:pt>
    <dgm:pt modelId="{896F0B27-AE58-4F63-BDF2-EB7BD76EDB9B}">
      <dgm:prSet/>
      <dgm:spPr/>
      <dgm:t>
        <a:bodyPr/>
        <a:lstStyle/>
        <a:p>
          <a:r>
            <a:rPr lang="en-US" dirty="0"/>
            <a:t>Be concise and to the point.</a:t>
          </a:r>
        </a:p>
      </dgm:t>
    </dgm:pt>
    <dgm:pt modelId="{BE5E52B2-3393-4D3F-B2F9-F68DAA9D7330}" type="parTrans" cxnId="{9A6AE892-7508-4BC0-ADF9-A4FC8A2A427E}">
      <dgm:prSet/>
      <dgm:spPr/>
      <dgm:t>
        <a:bodyPr/>
        <a:lstStyle/>
        <a:p>
          <a:endParaRPr lang="en-US"/>
        </a:p>
      </dgm:t>
    </dgm:pt>
    <dgm:pt modelId="{1B16F80E-0123-4BF1-A215-9ADC7F11594E}" type="sibTrans" cxnId="{9A6AE892-7508-4BC0-ADF9-A4FC8A2A427E}">
      <dgm:prSet/>
      <dgm:spPr/>
      <dgm:t>
        <a:bodyPr/>
        <a:lstStyle/>
        <a:p>
          <a:endParaRPr lang="en-US"/>
        </a:p>
      </dgm:t>
    </dgm:pt>
    <dgm:pt modelId="{15C1205A-BF77-4045-AC9C-6D1BEB72F7F1}">
      <dgm:prSet/>
      <dgm:spPr/>
      <dgm:t>
        <a:bodyPr/>
        <a:lstStyle/>
        <a:p>
          <a:r>
            <a:rPr lang="en-US" dirty="0"/>
            <a:t>Bold or bullet point your requests.</a:t>
          </a:r>
        </a:p>
      </dgm:t>
    </dgm:pt>
    <dgm:pt modelId="{A412D8B2-1FB3-41E7-998B-DAA2F41ADED5}" type="parTrans" cxnId="{2272BBD3-6D01-4425-A2A3-9F52D2794D02}">
      <dgm:prSet/>
      <dgm:spPr/>
      <dgm:t>
        <a:bodyPr/>
        <a:lstStyle/>
        <a:p>
          <a:endParaRPr lang="en-US"/>
        </a:p>
      </dgm:t>
    </dgm:pt>
    <dgm:pt modelId="{0C785A02-2A79-4D38-8143-7588192EDDC3}" type="sibTrans" cxnId="{2272BBD3-6D01-4425-A2A3-9F52D2794D02}">
      <dgm:prSet/>
      <dgm:spPr/>
      <dgm:t>
        <a:bodyPr/>
        <a:lstStyle/>
        <a:p>
          <a:endParaRPr lang="en-US"/>
        </a:p>
      </dgm:t>
    </dgm:pt>
    <dgm:pt modelId="{ABB70D22-CC8D-4D9C-B2BA-FD2C42C2F9A8}">
      <dgm:prSet/>
      <dgm:spPr/>
      <dgm:t>
        <a:bodyPr/>
        <a:lstStyle/>
        <a:p>
          <a:r>
            <a:rPr lang="en-US" dirty="0"/>
            <a:t>Use proper grammar and punctuation.</a:t>
          </a:r>
        </a:p>
      </dgm:t>
    </dgm:pt>
    <dgm:pt modelId="{BD209C13-744D-4CDD-AF9E-3C5C3914721D}" type="parTrans" cxnId="{BBEF2F18-DD63-4CF7-ACCA-CEB763895B75}">
      <dgm:prSet/>
      <dgm:spPr/>
      <dgm:t>
        <a:bodyPr/>
        <a:lstStyle/>
        <a:p>
          <a:endParaRPr lang="en-US"/>
        </a:p>
      </dgm:t>
    </dgm:pt>
    <dgm:pt modelId="{D48B2FAF-DB16-4B0E-B319-DFCE1EB49F24}" type="sibTrans" cxnId="{BBEF2F18-DD63-4CF7-ACCA-CEB763895B75}">
      <dgm:prSet/>
      <dgm:spPr/>
      <dgm:t>
        <a:bodyPr/>
        <a:lstStyle/>
        <a:p>
          <a:endParaRPr lang="en-US"/>
        </a:p>
      </dgm:t>
    </dgm:pt>
    <dgm:pt modelId="{0F5E033E-13DA-4698-8022-AF3F3871873B}">
      <dgm:prSet/>
      <dgm:spPr/>
      <dgm:t>
        <a:bodyPr/>
        <a:lstStyle/>
        <a:p>
          <a:r>
            <a:rPr lang="en-US" dirty="0"/>
            <a:t>Promptly respond to letters and reasonable requests.</a:t>
          </a:r>
        </a:p>
      </dgm:t>
    </dgm:pt>
    <dgm:pt modelId="{72173EF8-7A1B-40C4-AC7A-9741E7F3315E}" type="parTrans" cxnId="{8A92C6F4-B28D-4BC6-B491-6631052818D9}">
      <dgm:prSet/>
      <dgm:spPr/>
      <dgm:t>
        <a:bodyPr/>
        <a:lstStyle/>
        <a:p>
          <a:endParaRPr lang="en-US"/>
        </a:p>
      </dgm:t>
    </dgm:pt>
    <dgm:pt modelId="{81E14F22-F7C2-4BBD-88AC-616A35CA2203}" type="sibTrans" cxnId="{8A92C6F4-B28D-4BC6-B491-6631052818D9}">
      <dgm:prSet/>
      <dgm:spPr/>
      <dgm:t>
        <a:bodyPr/>
        <a:lstStyle/>
        <a:p>
          <a:endParaRPr lang="en-US"/>
        </a:p>
      </dgm:t>
    </dgm:pt>
    <dgm:pt modelId="{5B6B16C6-79BC-4210-8478-9D24A344E379}">
      <dgm:prSet/>
      <dgm:spPr/>
      <dgm:t>
        <a:bodyPr/>
        <a:lstStyle/>
        <a:p>
          <a:r>
            <a:rPr lang="en-US" dirty="0"/>
            <a:t>Avoid venting frustrations and emotions to your adjuster.</a:t>
          </a:r>
        </a:p>
      </dgm:t>
    </dgm:pt>
    <dgm:pt modelId="{FC4722D9-2325-4E72-8BC1-AD00E8DF6367}" type="parTrans" cxnId="{93B13A07-15B1-42FA-8B72-E2653A354C10}">
      <dgm:prSet/>
      <dgm:spPr/>
      <dgm:t>
        <a:bodyPr/>
        <a:lstStyle/>
        <a:p>
          <a:endParaRPr lang="en-US"/>
        </a:p>
      </dgm:t>
    </dgm:pt>
    <dgm:pt modelId="{527D2F6E-9EBB-4573-BF85-ADD152991681}" type="sibTrans" cxnId="{93B13A07-15B1-42FA-8B72-E2653A354C10}">
      <dgm:prSet/>
      <dgm:spPr/>
      <dgm:t>
        <a:bodyPr/>
        <a:lstStyle/>
        <a:p>
          <a:endParaRPr lang="en-US"/>
        </a:p>
      </dgm:t>
    </dgm:pt>
    <dgm:pt modelId="{E7E89BAE-4805-461F-9864-05A02B336EF4}" type="pres">
      <dgm:prSet presAssocID="{345C3509-F845-4260-A425-D5C3C65EA63C}" presName="root" presStyleCnt="0">
        <dgm:presLayoutVars>
          <dgm:dir/>
          <dgm:resizeHandles val="exact"/>
        </dgm:presLayoutVars>
      </dgm:prSet>
      <dgm:spPr/>
    </dgm:pt>
    <dgm:pt modelId="{039C1648-FE27-4D4D-AF21-A61A4084C07B}" type="pres">
      <dgm:prSet presAssocID="{CE88CA9E-15D3-4B87-A72A-2B7C655A9CB0}" presName="compNode" presStyleCnt="0"/>
      <dgm:spPr/>
    </dgm:pt>
    <dgm:pt modelId="{DF799F14-9EF9-417D-B394-F4F78BAD150F}" type="pres">
      <dgm:prSet presAssocID="{CE88CA9E-15D3-4B87-A72A-2B7C655A9CB0}" presName="bgRect" presStyleLbl="bgShp" presStyleIdx="0" presStyleCnt="8"/>
      <dgm:spPr/>
    </dgm:pt>
    <dgm:pt modelId="{51B31C30-5E1E-46A4-AAB2-144392B5EB9C}" type="pres">
      <dgm:prSet presAssocID="{CE88CA9E-15D3-4B87-A72A-2B7C655A9CB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14D1B1B-F4C2-4E40-9411-36D0D9D6EB45}" type="pres">
      <dgm:prSet presAssocID="{CE88CA9E-15D3-4B87-A72A-2B7C655A9CB0}" presName="spaceRect" presStyleCnt="0"/>
      <dgm:spPr/>
    </dgm:pt>
    <dgm:pt modelId="{1177AE92-8E90-4BDE-BEDA-E3A57998756C}" type="pres">
      <dgm:prSet presAssocID="{CE88CA9E-15D3-4B87-A72A-2B7C655A9CB0}" presName="parTx" presStyleLbl="revTx" presStyleIdx="0" presStyleCnt="8">
        <dgm:presLayoutVars>
          <dgm:chMax val="0"/>
          <dgm:chPref val="0"/>
        </dgm:presLayoutVars>
      </dgm:prSet>
      <dgm:spPr/>
    </dgm:pt>
    <dgm:pt modelId="{12F73683-57B6-42A1-AFA8-5C87A93018E4}" type="pres">
      <dgm:prSet presAssocID="{AA3D0A60-BCD6-4633-93DD-A4375C50F069}" presName="sibTrans" presStyleCnt="0"/>
      <dgm:spPr/>
    </dgm:pt>
    <dgm:pt modelId="{B7DDF272-299A-41C5-8AC8-83CFABA6FB58}" type="pres">
      <dgm:prSet presAssocID="{F0048B60-C4A3-4A31-BC8A-083B9C21E2BC}" presName="compNode" presStyleCnt="0"/>
      <dgm:spPr/>
    </dgm:pt>
    <dgm:pt modelId="{63A16245-6ABD-4B44-BB43-5F388108394D}" type="pres">
      <dgm:prSet presAssocID="{F0048B60-C4A3-4A31-BC8A-083B9C21E2BC}" presName="bgRect" presStyleLbl="bgShp" presStyleIdx="1" presStyleCnt="8"/>
      <dgm:spPr/>
    </dgm:pt>
    <dgm:pt modelId="{1165CF64-BAE6-4F5B-B9D6-870CB60D750A}" type="pres">
      <dgm:prSet presAssocID="{F0048B60-C4A3-4A31-BC8A-083B9C21E2BC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C61C80C4-EA1A-4691-844C-86D49CE67DD3}" type="pres">
      <dgm:prSet presAssocID="{F0048B60-C4A3-4A31-BC8A-083B9C21E2BC}" presName="spaceRect" presStyleCnt="0"/>
      <dgm:spPr/>
    </dgm:pt>
    <dgm:pt modelId="{BB36B0F9-E66B-4911-8F69-957DCFAA42A8}" type="pres">
      <dgm:prSet presAssocID="{F0048B60-C4A3-4A31-BC8A-083B9C21E2BC}" presName="parTx" presStyleLbl="revTx" presStyleIdx="1" presStyleCnt="8">
        <dgm:presLayoutVars>
          <dgm:chMax val="0"/>
          <dgm:chPref val="0"/>
        </dgm:presLayoutVars>
      </dgm:prSet>
      <dgm:spPr/>
    </dgm:pt>
    <dgm:pt modelId="{AF257643-8E65-4647-B7AE-3AA80D6E490F}" type="pres">
      <dgm:prSet presAssocID="{75FB0E2F-9B8C-4411-8468-CC4EC7979269}" presName="sibTrans" presStyleCnt="0"/>
      <dgm:spPr/>
    </dgm:pt>
    <dgm:pt modelId="{513C316C-321C-4887-A46E-1C6E545A3C08}" type="pres">
      <dgm:prSet presAssocID="{4CCDC792-9993-45A7-B055-B45D9DEACEC4}" presName="compNode" presStyleCnt="0"/>
      <dgm:spPr/>
    </dgm:pt>
    <dgm:pt modelId="{8609B366-E456-480C-8CBD-6A895D2A3935}" type="pres">
      <dgm:prSet presAssocID="{4CCDC792-9993-45A7-B055-B45D9DEACEC4}" presName="bgRect" presStyleLbl="bgShp" presStyleIdx="2" presStyleCnt="8"/>
      <dgm:spPr/>
    </dgm:pt>
    <dgm:pt modelId="{50349CB0-0FF3-4A31-9979-7B02F7674BD5}" type="pres">
      <dgm:prSet presAssocID="{4CCDC792-9993-45A7-B055-B45D9DEACEC4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984D3253-611A-448F-B763-6020EE3B2012}" type="pres">
      <dgm:prSet presAssocID="{4CCDC792-9993-45A7-B055-B45D9DEACEC4}" presName="spaceRect" presStyleCnt="0"/>
      <dgm:spPr/>
    </dgm:pt>
    <dgm:pt modelId="{907E7908-B01E-42ED-A3C1-20740AEC8B1F}" type="pres">
      <dgm:prSet presAssocID="{4CCDC792-9993-45A7-B055-B45D9DEACEC4}" presName="parTx" presStyleLbl="revTx" presStyleIdx="2" presStyleCnt="8">
        <dgm:presLayoutVars>
          <dgm:chMax val="0"/>
          <dgm:chPref val="0"/>
        </dgm:presLayoutVars>
      </dgm:prSet>
      <dgm:spPr/>
    </dgm:pt>
    <dgm:pt modelId="{6C8A6136-3E57-4102-B2EF-F0EFA467E4FC}" type="pres">
      <dgm:prSet presAssocID="{5AAA98AA-2172-4C6A-B8E2-ECF62479D9B8}" presName="sibTrans" presStyleCnt="0"/>
      <dgm:spPr/>
    </dgm:pt>
    <dgm:pt modelId="{71F159CC-CD32-4BEC-AA71-DB80B9FA43DB}" type="pres">
      <dgm:prSet presAssocID="{896F0B27-AE58-4F63-BDF2-EB7BD76EDB9B}" presName="compNode" presStyleCnt="0"/>
      <dgm:spPr/>
    </dgm:pt>
    <dgm:pt modelId="{5478AC5A-700C-4DD7-80F7-6B4A1BC8FC24}" type="pres">
      <dgm:prSet presAssocID="{896F0B27-AE58-4F63-BDF2-EB7BD76EDB9B}" presName="bgRect" presStyleLbl="bgShp" presStyleIdx="3" presStyleCnt="8"/>
      <dgm:spPr/>
    </dgm:pt>
    <dgm:pt modelId="{452963AB-940A-4BF1-B1E0-387B39C3C75B}" type="pres">
      <dgm:prSet presAssocID="{896F0B27-AE58-4F63-BDF2-EB7BD76EDB9B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CAA3407-517B-4DE4-9658-EE277A534FB8}" type="pres">
      <dgm:prSet presAssocID="{896F0B27-AE58-4F63-BDF2-EB7BD76EDB9B}" presName="spaceRect" presStyleCnt="0"/>
      <dgm:spPr/>
    </dgm:pt>
    <dgm:pt modelId="{7BCA1CC4-4E6E-404F-8FCD-F09EE2B7EB29}" type="pres">
      <dgm:prSet presAssocID="{896F0B27-AE58-4F63-BDF2-EB7BD76EDB9B}" presName="parTx" presStyleLbl="revTx" presStyleIdx="3" presStyleCnt="8">
        <dgm:presLayoutVars>
          <dgm:chMax val="0"/>
          <dgm:chPref val="0"/>
        </dgm:presLayoutVars>
      </dgm:prSet>
      <dgm:spPr/>
    </dgm:pt>
    <dgm:pt modelId="{32602DAD-7034-4F02-BA59-21CF43C1F102}" type="pres">
      <dgm:prSet presAssocID="{1B16F80E-0123-4BF1-A215-9ADC7F11594E}" presName="sibTrans" presStyleCnt="0"/>
      <dgm:spPr/>
    </dgm:pt>
    <dgm:pt modelId="{3C372C57-0414-4AC1-95D6-89CD1FFE02F9}" type="pres">
      <dgm:prSet presAssocID="{15C1205A-BF77-4045-AC9C-6D1BEB72F7F1}" presName="compNode" presStyleCnt="0"/>
      <dgm:spPr/>
    </dgm:pt>
    <dgm:pt modelId="{B7C81A03-B610-4CF8-8B0C-7908ABA57E21}" type="pres">
      <dgm:prSet presAssocID="{15C1205A-BF77-4045-AC9C-6D1BEB72F7F1}" presName="bgRect" presStyleLbl="bgShp" presStyleIdx="4" presStyleCnt="8"/>
      <dgm:spPr/>
    </dgm:pt>
    <dgm:pt modelId="{03AB31C3-E7BF-49D3-BBE9-023F584E07E5}" type="pres">
      <dgm:prSet presAssocID="{15C1205A-BF77-4045-AC9C-6D1BEB72F7F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6C267ED7-92D2-45E1-8A5E-1F793C32D588}" type="pres">
      <dgm:prSet presAssocID="{15C1205A-BF77-4045-AC9C-6D1BEB72F7F1}" presName="spaceRect" presStyleCnt="0"/>
      <dgm:spPr/>
    </dgm:pt>
    <dgm:pt modelId="{E6F6C010-CB52-4728-8D3E-DA5E7E3EDCD9}" type="pres">
      <dgm:prSet presAssocID="{15C1205A-BF77-4045-AC9C-6D1BEB72F7F1}" presName="parTx" presStyleLbl="revTx" presStyleIdx="4" presStyleCnt="8">
        <dgm:presLayoutVars>
          <dgm:chMax val="0"/>
          <dgm:chPref val="0"/>
        </dgm:presLayoutVars>
      </dgm:prSet>
      <dgm:spPr/>
    </dgm:pt>
    <dgm:pt modelId="{49E649C8-DB78-44AA-8FC8-EF8D2531D03E}" type="pres">
      <dgm:prSet presAssocID="{0C785A02-2A79-4D38-8143-7588192EDDC3}" presName="sibTrans" presStyleCnt="0"/>
      <dgm:spPr/>
    </dgm:pt>
    <dgm:pt modelId="{2163D3C8-F1FA-4055-AF12-47D3CC09480D}" type="pres">
      <dgm:prSet presAssocID="{ABB70D22-CC8D-4D9C-B2BA-FD2C42C2F9A8}" presName="compNode" presStyleCnt="0"/>
      <dgm:spPr/>
    </dgm:pt>
    <dgm:pt modelId="{E3D07FBE-478D-4383-A87D-D89D5D9C238C}" type="pres">
      <dgm:prSet presAssocID="{ABB70D22-CC8D-4D9C-B2BA-FD2C42C2F9A8}" presName="bgRect" presStyleLbl="bgShp" presStyleIdx="5" presStyleCnt="8"/>
      <dgm:spPr/>
    </dgm:pt>
    <dgm:pt modelId="{4F1FB214-AB45-42BF-9DB8-58CF507AA75B}" type="pres">
      <dgm:prSet presAssocID="{ABB70D22-CC8D-4D9C-B2BA-FD2C42C2F9A8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1930418-15B2-4FD5-AC95-17000578007C}" type="pres">
      <dgm:prSet presAssocID="{ABB70D22-CC8D-4D9C-B2BA-FD2C42C2F9A8}" presName="spaceRect" presStyleCnt="0"/>
      <dgm:spPr/>
    </dgm:pt>
    <dgm:pt modelId="{D05190DA-5CFB-492E-BF6A-DC53C2A0FA04}" type="pres">
      <dgm:prSet presAssocID="{ABB70D22-CC8D-4D9C-B2BA-FD2C42C2F9A8}" presName="parTx" presStyleLbl="revTx" presStyleIdx="5" presStyleCnt="8">
        <dgm:presLayoutVars>
          <dgm:chMax val="0"/>
          <dgm:chPref val="0"/>
        </dgm:presLayoutVars>
      </dgm:prSet>
      <dgm:spPr/>
    </dgm:pt>
    <dgm:pt modelId="{5A155C68-69E5-466A-B446-5F72767F9254}" type="pres">
      <dgm:prSet presAssocID="{D48B2FAF-DB16-4B0E-B319-DFCE1EB49F24}" presName="sibTrans" presStyleCnt="0"/>
      <dgm:spPr/>
    </dgm:pt>
    <dgm:pt modelId="{3AEA5BBB-1948-476F-BBAB-ACD5A84D8142}" type="pres">
      <dgm:prSet presAssocID="{0F5E033E-13DA-4698-8022-AF3F3871873B}" presName="compNode" presStyleCnt="0"/>
      <dgm:spPr/>
    </dgm:pt>
    <dgm:pt modelId="{529846E3-D1E9-4F76-BCE6-B5F943A8AEB8}" type="pres">
      <dgm:prSet presAssocID="{0F5E033E-13DA-4698-8022-AF3F3871873B}" presName="bgRect" presStyleLbl="bgShp" presStyleIdx="6" presStyleCnt="8"/>
      <dgm:spPr/>
    </dgm:pt>
    <dgm:pt modelId="{B8DAC5FC-A067-4CEF-BE7D-30A316585A80}" type="pres">
      <dgm:prSet presAssocID="{0F5E033E-13DA-4698-8022-AF3F3871873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C8967A61-F749-4E7A-9C52-7B3FD5E4AC4D}" type="pres">
      <dgm:prSet presAssocID="{0F5E033E-13DA-4698-8022-AF3F3871873B}" presName="spaceRect" presStyleCnt="0"/>
      <dgm:spPr/>
    </dgm:pt>
    <dgm:pt modelId="{6AD90A13-8141-4371-8B96-448CC6D90C0C}" type="pres">
      <dgm:prSet presAssocID="{0F5E033E-13DA-4698-8022-AF3F3871873B}" presName="parTx" presStyleLbl="revTx" presStyleIdx="6" presStyleCnt="8">
        <dgm:presLayoutVars>
          <dgm:chMax val="0"/>
          <dgm:chPref val="0"/>
        </dgm:presLayoutVars>
      </dgm:prSet>
      <dgm:spPr/>
    </dgm:pt>
    <dgm:pt modelId="{25111265-FAED-457E-8D30-6F230313FC21}" type="pres">
      <dgm:prSet presAssocID="{81E14F22-F7C2-4BBD-88AC-616A35CA2203}" presName="sibTrans" presStyleCnt="0"/>
      <dgm:spPr/>
    </dgm:pt>
    <dgm:pt modelId="{C2DCFB61-6CB5-4240-A54F-93D0876E8B73}" type="pres">
      <dgm:prSet presAssocID="{5B6B16C6-79BC-4210-8478-9D24A344E379}" presName="compNode" presStyleCnt="0"/>
      <dgm:spPr/>
    </dgm:pt>
    <dgm:pt modelId="{14C45B09-FE83-4730-A11B-3DB5249D83E1}" type="pres">
      <dgm:prSet presAssocID="{5B6B16C6-79BC-4210-8478-9D24A344E379}" presName="bgRect" presStyleLbl="bgShp" presStyleIdx="7" presStyleCnt="8"/>
      <dgm:spPr/>
    </dgm:pt>
    <dgm:pt modelId="{A796FDD6-92A4-4A84-83D3-FAD219E7A6DE}" type="pres">
      <dgm:prSet presAssocID="{5B6B16C6-79BC-4210-8478-9D24A344E379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55B6C713-9520-49BC-A370-E9C872A6F742}" type="pres">
      <dgm:prSet presAssocID="{5B6B16C6-79BC-4210-8478-9D24A344E379}" presName="spaceRect" presStyleCnt="0"/>
      <dgm:spPr/>
    </dgm:pt>
    <dgm:pt modelId="{63F98EBE-FD4B-402D-AA11-FF9ED948CE98}" type="pres">
      <dgm:prSet presAssocID="{5B6B16C6-79BC-4210-8478-9D24A344E379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93B13A07-15B1-42FA-8B72-E2653A354C10}" srcId="{345C3509-F845-4260-A425-D5C3C65EA63C}" destId="{5B6B16C6-79BC-4210-8478-9D24A344E379}" srcOrd="7" destOrd="0" parTransId="{FC4722D9-2325-4E72-8BC1-AD00E8DF6367}" sibTransId="{527D2F6E-9EBB-4573-BF85-ADD152991681}"/>
    <dgm:cxn modelId="{0E3EAB09-E740-4964-9A35-4C6A5FA1A5E7}" type="presOf" srcId="{345C3509-F845-4260-A425-D5C3C65EA63C}" destId="{E7E89BAE-4805-461F-9864-05A02B336EF4}" srcOrd="0" destOrd="0" presId="urn:microsoft.com/office/officeart/2018/2/layout/IconVerticalSolidList"/>
    <dgm:cxn modelId="{DB1E520B-05DF-4B40-BA27-C8081CC126B7}" type="presOf" srcId="{5B6B16C6-79BC-4210-8478-9D24A344E379}" destId="{63F98EBE-FD4B-402D-AA11-FF9ED948CE98}" srcOrd="0" destOrd="0" presId="urn:microsoft.com/office/officeart/2018/2/layout/IconVerticalSolidList"/>
    <dgm:cxn modelId="{B87EB917-C854-48A2-821E-F45CB3AB21C5}" srcId="{345C3509-F845-4260-A425-D5C3C65EA63C}" destId="{4CCDC792-9993-45A7-B055-B45D9DEACEC4}" srcOrd="2" destOrd="0" parTransId="{11929F59-6085-40EF-84E0-B2F0FDDCA51C}" sibTransId="{5AAA98AA-2172-4C6A-B8E2-ECF62479D9B8}"/>
    <dgm:cxn modelId="{BBEF2F18-DD63-4CF7-ACCA-CEB763895B75}" srcId="{345C3509-F845-4260-A425-D5C3C65EA63C}" destId="{ABB70D22-CC8D-4D9C-B2BA-FD2C42C2F9A8}" srcOrd="5" destOrd="0" parTransId="{BD209C13-744D-4CDD-AF9E-3C5C3914721D}" sibTransId="{D48B2FAF-DB16-4B0E-B319-DFCE1EB49F24}"/>
    <dgm:cxn modelId="{CB4BE41B-AEEF-4D46-A417-A98D5A36E3C5}" type="presOf" srcId="{F0048B60-C4A3-4A31-BC8A-083B9C21E2BC}" destId="{BB36B0F9-E66B-4911-8F69-957DCFAA42A8}" srcOrd="0" destOrd="0" presId="urn:microsoft.com/office/officeart/2018/2/layout/IconVerticalSolidList"/>
    <dgm:cxn modelId="{39434A65-FA66-4FA0-9BAF-485C10BE79F6}" type="presOf" srcId="{0F5E033E-13DA-4698-8022-AF3F3871873B}" destId="{6AD90A13-8141-4371-8B96-448CC6D90C0C}" srcOrd="0" destOrd="0" presId="urn:microsoft.com/office/officeart/2018/2/layout/IconVerticalSolidList"/>
    <dgm:cxn modelId="{2FFFCC77-3A9A-4E1B-BBE5-96FB6734D034}" type="presOf" srcId="{15C1205A-BF77-4045-AC9C-6D1BEB72F7F1}" destId="{E6F6C010-CB52-4728-8D3E-DA5E7E3EDCD9}" srcOrd="0" destOrd="0" presId="urn:microsoft.com/office/officeart/2018/2/layout/IconVerticalSolidList"/>
    <dgm:cxn modelId="{A34CBC7F-E7C7-4A9C-B401-054EB51BE1A5}" srcId="{345C3509-F845-4260-A425-D5C3C65EA63C}" destId="{CE88CA9E-15D3-4B87-A72A-2B7C655A9CB0}" srcOrd="0" destOrd="0" parTransId="{B5097336-C019-4F18-B67B-6A174202710B}" sibTransId="{AA3D0A60-BCD6-4633-93DD-A4375C50F069}"/>
    <dgm:cxn modelId="{0EEB2988-D00E-4801-B9B5-986292FF6834}" type="presOf" srcId="{CE88CA9E-15D3-4B87-A72A-2B7C655A9CB0}" destId="{1177AE92-8E90-4BDE-BEDA-E3A57998756C}" srcOrd="0" destOrd="0" presId="urn:microsoft.com/office/officeart/2018/2/layout/IconVerticalSolidList"/>
    <dgm:cxn modelId="{E745308E-E9D2-4717-B8D4-B2C1AD9D5844}" type="presOf" srcId="{ABB70D22-CC8D-4D9C-B2BA-FD2C42C2F9A8}" destId="{D05190DA-5CFB-492E-BF6A-DC53C2A0FA04}" srcOrd="0" destOrd="0" presId="urn:microsoft.com/office/officeart/2018/2/layout/IconVerticalSolidList"/>
    <dgm:cxn modelId="{9A6AE892-7508-4BC0-ADF9-A4FC8A2A427E}" srcId="{345C3509-F845-4260-A425-D5C3C65EA63C}" destId="{896F0B27-AE58-4F63-BDF2-EB7BD76EDB9B}" srcOrd="3" destOrd="0" parTransId="{BE5E52B2-3393-4D3F-B2F9-F68DAA9D7330}" sibTransId="{1B16F80E-0123-4BF1-A215-9ADC7F11594E}"/>
    <dgm:cxn modelId="{EB6C22BE-792F-46D2-BF7A-2B2A240F0F60}" type="presOf" srcId="{896F0B27-AE58-4F63-BDF2-EB7BD76EDB9B}" destId="{7BCA1CC4-4E6E-404F-8FCD-F09EE2B7EB29}" srcOrd="0" destOrd="0" presId="urn:microsoft.com/office/officeart/2018/2/layout/IconVerticalSolidList"/>
    <dgm:cxn modelId="{164FA6CD-B218-484C-B57C-4D5F9F353658}" srcId="{345C3509-F845-4260-A425-D5C3C65EA63C}" destId="{F0048B60-C4A3-4A31-BC8A-083B9C21E2BC}" srcOrd="1" destOrd="0" parTransId="{27C2776C-83C3-420B-A8FE-9AF35CC60BD1}" sibTransId="{75FB0E2F-9B8C-4411-8468-CC4EC7979269}"/>
    <dgm:cxn modelId="{2272BBD3-6D01-4425-A2A3-9F52D2794D02}" srcId="{345C3509-F845-4260-A425-D5C3C65EA63C}" destId="{15C1205A-BF77-4045-AC9C-6D1BEB72F7F1}" srcOrd="4" destOrd="0" parTransId="{A412D8B2-1FB3-41E7-998B-DAA2F41ADED5}" sibTransId="{0C785A02-2A79-4D38-8143-7588192EDDC3}"/>
    <dgm:cxn modelId="{8A92C6F4-B28D-4BC6-B491-6631052818D9}" srcId="{345C3509-F845-4260-A425-D5C3C65EA63C}" destId="{0F5E033E-13DA-4698-8022-AF3F3871873B}" srcOrd="6" destOrd="0" parTransId="{72173EF8-7A1B-40C4-AC7A-9741E7F3315E}" sibTransId="{81E14F22-F7C2-4BBD-88AC-616A35CA2203}"/>
    <dgm:cxn modelId="{CACA22FB-6EE4-4ED3-BE20-A324B4271023}" type="presOf" srcId="{4CCDC792-9993-45A7-B055-B45D9DEACEC4}" destId="{907E7908-B01E-42ED-A3C1-20740AEC8B1F}" srcOrd="0" destOrd="0" presId="urn:microsoft.com/office/officeart/2018/2/layout/IconVerticalSolidList"/>
    <dgm:cxn modelId="{A20C85E5-0AD6-476E-9EB8-3517CB572A23}" type="presParOf" srcId="{E7E89BAE-4805-461F-9864-05A02B336EF4}" destId="{039C1648-FE27-4D4D-AF21-A61A4084C07B}" srcOrd="0" destOrd="0" presId="urn:microsoft.com/office/officeart/2018/2/layout/IconVerticalSolidList"/>
    <dgm:cxn modelId="{EA072E15-A414-40B0-B832-5981E4A635DA}" type="presParOf" srcId="{039C1648-FE27-4D4D-AF21-A61A4084C07B}" destId="{DF799F14-9EF9-417D-B394-F4F78BAD150F}" srcOrd="0" destOrd="0" presId="urn:microsoft.com/office/officeart/2018/2/layout/IconVerticalSolidList"/>
    <dgm:cxn modelId="{FDF4077F-CCA8-4C81-B203-4AC4102E67DD}" type="presParOf" srcId="{039C1648-FE27-4D4D-AF21-A61A4084C07B}" destId="{51B31C30-5E1E-46A4-AAB2-144392B5EB9C}" srcOrd="1" destOrd="0" presId="urn:microsoft.com/office/officeart/2018/2/layout/IconVerticalSolidList"/>
    <dgm:cxn modelId="{07262CF8-D136-41BE-BB93-4AF62A01D258}" type="presParOf" srcId="{039C1648-FE27-4D4D-AF21-A61A4084C07B}" destId="{314D1B1B-F4C2-4E40-9411-36D0D9D6EB45}" srcOrd="2" destOrd="0" presId="urn:microsoft.com/office/officeart/2018/2/layout/IconVerticalSolidList"/>
    <dgm:cxn modelId="{448DE7D3-B63F-4794-9175-97C86AAF674F}" type="presParOf" srcId="{039C1648-FE27-4D4D-AF21-A61A4084C07B}" destId="{1177AE92-8E90-4BDE-BEDA-E3A57998756C}" srcOrd="3" destOrd="0" presId="urn:microsoft.com/office/officeart/2018/2/layout/IconVerticalSolidList"/>
    <dgm:cxn modelId="{D7EAFD3F-336A-47ED-BAED-9BCB116FB0AE}" type="presParOf" srcId="{E7E89BAE-4805-461F-9864-05A02B336EF4}" destId="{12F73683-57B6-42A1-AFA8-5C87A93018E4}" srcOrd="1" destOrd="0" presId="urn:microsoft.com/office/officeart/2018/2/layout/IconVerticalSolidList"/>
    <dgm:cxn modelId="{AEF3DB92-1B01-49E0-BDFF-AE497E9D3A6D}" type="presParOf" srcId="{E7E89BAE-4805-461F-9864-05A02B336EF4}" destId="{B7DDF272-299A-41C5-8AC8-83CFABA6FB58}" srcOrd="2" destOrd="0" presId="urn:microsoft.com/office/officeart/2018/2/layout/IconVerticalSolidList"/>
    <dgm:cxn modelId="{AA02313B-DF7B-4903-AAF3-29B1CB7ABE34}" type="presParOf" srcId="{B7DDF272-299A-41C5-8AC8-83CFABA6FB58}" destId="{63A16245-6ABD-4B44-BB43-5F388108394D}" srcOrd="0" destOrd="0" presId="urn:microsoft.com/office/officeart/2018/2/layout/IconVerticalSolidList"/>
    <dgm:cxn modelId="{F1341CCB-6203-4BE3-B873-FA7C8B180BAD}" type="presParOf" srcId="{B7DDF272-299A-41C5-8AC8-83CFABA6FB58}" destId="{1165CF64-BAE6-4F5B-B9D6-870CB60D750A}" srcOrd="1" destOrd="0" presId="urn:microsoft.com/office/officeart/2018/2/layout/IconVerticalSolidList"/>
    <dgm:cxn modelId="{7BC08560-A28B-4BB2-B89A-247B2E515651}" type="presParOf" srcId="{B7DDF272-299A-41C5-8AC8-83CFABA6FB58}" destId="{C61C80C4-EA1A-4691-844C-86D49CE67DD3}" srcOrd="2" destOrd="0" presId="urn:microsoft.com/office/officeart/2018/2/layout/IconVerticalSolidList"/>
    <dgm:cxn modelId="{A2A87DF8-7791-4826-B4CB-7C405439594D}" type="presParOf" srcId="{B7DDF272-299A-41C5-8AC8-83CFABA6FB58}" destId="{BB36B0F9-E66B-4911-8F69-957DCFAA42A8}" srcOrd="3" destOrd="0" presId="urn:microsoft.com/office/officeart/2018/2/layout/IconVerticalSolidList"/>
    <dgm:cxn modelId="{D6E36FCB-F355-47D2-B823-7798C956256F}" type="presParOf" srcId="{E7E89BAE-4805-461F-9864-05A02B336EF4}" destId="{AF257643-8E65-4647-B7AE-3AA80D6E490F}" srcOrd="3" destOrd="0" presId="urn:microsoft.com/office/officeart/2018/2/layout/IconVerticalSolidList"/>
    <dgm:cxn modelId="{E495356B-1524-46C7-8E93-D5515043F8C5}" type="presParOf" srcId="{E7E89BAE-4805-461F-9864-05A02B336EF4}" destId="{513C316C-321C-4887-A46E-1C6E545A3C08}" srcOrd="4" destOrd="0" presId="urn:microsoft.com/office/officeart/2018/2/layout/IconVerticalSolidList"/>
    <dgm:cxn modelId="{4379840E-C728-4685-A4CB-0E4F9C32F3C6}" type="presParOf" srcId="{513C316C-321C-4887-A46E-1C6E545A3C08}" destId="{8609B366-E456-480C-8CBD-6A895D2A3935}" srcOrd="0" destOrd="0" presId="urn:microsoft.com/office/officeart/2018/2/layout/IconVerticalSolidList"/>
    <dgm:cxn modelId="{E370EEAA-E853-45C1-8991-E40533DF1652}" type="presParOf" srcId="{513C316C-321C-4887-A46E-1C6E545A3C08}" destId="{50349CB0-0FF3-4A31-9979-7B02F7674BD5}" srcOrd="1" destOrd="0" presId="urn:microsoft.com/office/officeart/2018/2/layout/IconVerticalSolidList"/>
    <dgm:cxn modelId="{B7271F8F-684D-4331-981C-ACC795A9A048}" type="presParOf" srcId="{513C316C-321C-4887-A46E-1C6E545A3C08}" destId="{984D3253-611A-448F-B763-6020EE3B2012}" srcOrd="2" destOrd="0" presId="urn:microsoft.com/office/officeart/2018/2/layout/IconVerticalSolidList"/>
    <dgm:cxn modelId="{383D75A9-5A04-4ECF-8A33-2D0FC6C6B3A6}" type="presParOf" srcId="{513C316C-321C-4887-A46E-1C6E545A3C08}" destId="{907E7908-B01E-42ED-A3C1-20740AEC8B1F}" srcOrd="3" destOrd="0" presId="urn:microsoft.com/office/officeart/2018/2/layout/IconVerticalSolidList"/>
    <dgm:cxn modelId="{E429C7EB-9BF9-44F5-A161-E1D14A3BAB72}" type="presParOf" srcId="{E7E89BAE-4805-461F-9864-05A02B336EF4}" destId="{6C8A6136-3E57-4102-B2EF-F0EFA467E4FC}" srcOrd="5" destOrd="0" presId="urn:microsoft.com/office/officeart/2018/2/layout/IconVerticalSolidList"/>
    <dgm:cxn modelId="{BA64F9B3-7202-4A44-9712-23A313D8AF4F}" type="presParOf" srcId="{E7E89BAE-4805-461F-9864-05A02B336EF4}" destId="{71F159CC-CD32-4BEC-AA71-DB80B9FA43DB}" srcOrd="6" destOrd="0" presId="urn:microsoft.com/office/officeart/2018/2/layout/IconVerticalSolidList"/>
    <dgm:cxn modelId="{BD3EB66F-FA61-43FB-BDE1-672FB394AAC4}" type="presParOf" srcId="{71F159CC-CD32-4BEC-AA71-DB80B9FA43DB}" destId="{5478AC5A-700C-4DD7-80F7-6B4A1BC8FC24}" srcOrd="0" destOrd="0" presId="urn:microsoft.com/office/officeart/2018/2/layout/IconVerticalSolidList"/>
    <dgm:cxn modelId="{03BF913C-4809-44B9-81FF-34F9E771A556}" type="presParOf" srcId="{71F159CC-CD32-4BEC-AA71-DB80B9FA43DB}" destId="{452963AB-940A-4BF1-B1E0-387B39C3C75B}" srcOrd="1" destOrd="0" presId="urn:microsoft.com/office/officeart/2018/2/layout/IconVerticalSolidList"/>
    <dgm:cxn modelId="{AE17CC9F-0E1D-4471-AF71-B4708EA7244D}" type="presParOf" srcId="{71F159CC-CD32-4BEC-AA71-DB80B9FA43DB}" destId="{8CAA3407-517B-4DE4-9658-EE277A534FB8}" srcOrd="2" destOrd="0" presId="urn:microsoft.com/office/officeart/2018/2/layout/IconVerticalSolidList"/>
    <dgm:cxn modelId="{A8E1FF2C-BBBF-4C11-87EA-55BC96CD9721}" type="presParOf" srcId="{71F159CC-CD32-4BEC-AA71-DB80B9FA43DB}" destId="{7BCA1CC4-4E6E-404F-8FCD-F09EE2B7EB29}" srcOrd="3" destOrd="0" presId="urn:microsoft.com/office/officeart/2018/2/layout/IconVerticalSolidList"/>
    <dgm:cxn modelId="{D364C227-DD50-4D70-AC0B-39DAF5CE25D4}" type="presParOf" srcId="{E7E89BAE-4805-461F-9864-05A02B336EF4}" destId="{32602DAD-7034-4F02-BA59-21CF43C1F102}" srcOrd="7" destOrd="0" presId="urn:microsoft.com/office/officeart/2018/2/layout/IconVerticalSolidList"/>
    <dgm:cxn modelId="{C646A166-6AA3-4628-B420-044407331A6E}" type="presParOf" srcId="{E7E89BAE-4805-461F-9864-05A02B336EF4}" destId="{3C372C57-0414-4AC1-95D6-89CD1FFE02F9}" srcOrd="8" destOrd="0" presId="urn:microsoft.com/office/officeart/2018/2/layout/IconVerticalSolidList"/>
    <dgm:cxn modelId="{903C6CE0-BEC2-4326-A986-98774F93FF94}" type="presParOf" srcId="{3C372C57-0414-4AC1-95D6-89CD1FFE02F9}" destId="{B7C81A03-B610-4CF8-8B0C-7908ABA57E21}" srcOrd="0" destOrd="0" presId="urn:microsoft.com/office/officeart/2018/2/layout/IconVerticalSolidList"/>
    <dgm:cxn modelId="{89C77C4B-5AB0-4A7E-8216-568B99980F37}" type="presParOf" srcId="{3C372C57-0414-4AC1-95D6-89CD1FFE02F9}" destId="{03AB31C3-E7BF-49D3-BBE9-023F584E07E5}" srcOrd="1" destOrd="0" presId="urn:microsoft.com/office/officeart/2018/2/layout/IconVerticalSolidList"/>
    <dgm:cxn modelId="{923E6F1E-BBB9-44CF-94DD-B7A329828D2F}" type="presParOf" srcId="{3C372C57-0414-4AC1-95D6-89CD1FFE02F9}" destId="{6C267ED7-92D2-45E1-8A5E-1F793C32D588}" srcOrd="2" destOrd="0" presId="urn:microsoft.com/office/officeart/2018/2/layout/IconVerticalSolidList"/>
    <dgm:cxn modelId="{4BF7E1E6-B9BF-439C-B0F7-E90E1556A80C}" type="presParOf" srcId="{3C372C57-0414-4AC1-95D6-89CD1FFE02F9}" destId="{E6F6C010-CB52-4728-8D3E-DA5E7E3EDCD9}" srcOrd="3" destOrd="0" presId="urn:microsoft.com/office/officeart/2018/2/layout/IconVerticalSolidList"/>
    <dgm:cxn modelId="{78EBFC0F-3789-4CEF-909B-648C93B55776}" type="presParOf" srcId="{E7E89BAE-4805-461F-9864-05A02B336EF4}" destId="{49E649C8-DB78-44AA-8FC8-EF8D2531D03E}" srcOrd="9" destOrd="0" presId="urn:microsoft.com/office/officeart/2018/2/layout/IconVerticalSolidList"/>
    <dgm:cxn modelId="{112C95DB-24BC-4E20-A7E9-423F9F0E4055}" type="presParOf" srcId="{E7E89BAE-4805-461F-9864-05A02B336EF4}" destId="{2163D3C8-F1FA-4055-AF12-47D3CC09480D}" srcOrd="10" destOrd="0" presId="urn:microsoft.com/office/officeart/2018/2/layout/IconVerticalSolidList"/>
    <dgm:cxn modelId="{584A4BC5-11EA-4B6A-BC8E-162000F39C44}" type="presParOf" srcId="{2163D3C8-F1FA-4055-AF12-47D3CC09480D}" destId="{E3D07FBE-478D-4383-A87D-D89D5D9C238C}" srcOrd="0" destOrd="0" presId="urn:microsoft.com/office/officeart/2018/2/layout/IconVerticalSolidList"/>
    <dgm:cxn modelId="{77F38DFB-45BA-4016-9EBC-3449466B509C}" type="presParOf" srcId="{2163D3C8-F1FA-4055-AF12-47D3CC09480D}" destId="{4F1FB214-AB45-42BF-9DB8-58CF507AA75B}" srcOrd="1" destOrd="0" presId="urn:microsoft.com/office/officeart/2018/2/layout/IconVerticalSolidList"/>
    <dgm:cxn modelId="{E2928AD9-FB4E-40E1-AA63-D67D891CDFA0}" type="presParOf" srcId="{2163D3C8-F1FA-4055-AF12-47D3CC09480D}" destId="{21930418-15B2-4FD5-AC95-17000578007C}" srcOrd="2" destOrd="0" presId="urn:microsoft.com/office/officeart/2018/2/layout/IconVerticalSolidList"/>
    <dgm:cxn modelId="{E25B64BC-F467-4538-A5F4-CCB4B8EB8C84}" type="presParOf" srcId="{2163D3C8-F1FA-4055-AF12-47D3CC09480D}" destId="{D05190DA-5CFB-492E-BF6A-DC53C2A0FA04}" srcOrd="3" destOrd="0" presId="urn:microsoft.com/office/officeart/2018/2/layout/IconVerticalSolidList"/>
    <dgm:cxn modelId="{1CF13E72-F3C9-467F-8B69-882C2C917DDF}" type="presParOf" srcId="{E7E89BAE-4805-461F-9864-05A02B336EF4}" destId="{5A155C68-69E5-466A-B446-5F72767F9254}" srcOrd="11" destOrd="0" presId="urn:microsoft.com/office/officeart/2018/2/layout/IconVerticalSolidList"/>
    <dgm:cxn modelId="{10DC0D7C-F10B-4BB8-8FE0-A8C76CFED147}" type="presParOf" srcId="{E7E89BAE-4805-461F-9864-05A02B336EF4}" destId="{3AEA5BBB-1948-476F-BBAB-ACD5A84D8142}" srcOrd="12" destOrd="0" presId="urn:microsoft.com/office/officeart/2018/2/layout/IconVerticalSolidList"/>
    <dgm:cxn modelId="{1BF24C68-6E0C-4EBA-97E7-23E1CBCD1C64}" type="presParOf" srcId="{3AEA5BBB-1948-476F-BBAB-ACD5A84D8142}" destId="{529846E3-D1E9-4F76-BCE6-B5F943A8AEB8}" srcOrd="0" destOrd="0" presId="urn:microsoft.com/office/officeart/2018/2/layout/IconVerticalSolidList"/>
    <dgm:cxn modelId="{A33CE11E-3DFA-4E15-9A43-FB61E059F2F7}" type="presParOf" srcId="{3AEA5BBB-1948-476F-BBAB-ACD5A84D8142}" destId="{B8DAC5FC-A067-4CEF-BE7D-30A316585A80}" srcOrd="1" destOrd="0" presId="urn:microsoft.com/office/officeart/2018/2/layout/IconVerticalSolidList"/>
    <dgm:cxn modelId="{E34FC72B-866F-4935-B223-4B3B50F14437}" type="presParOf" srcId="{3AEA5BBB-1948-476F-BBAB-ACD5A84D8142}" destId="{C8967A61-F749-4E7A-9C52-7B3FD5E4AC4D}" srcOrd="2" destOrd="0" presId="urn:microsoft.com/office/officeart/2018/2/layout/IconVerticalSolidList"/>
    <dgm:cxn modelId="{3B01F4B6-8761-447F-B541-712A5FB51A2B}" type="presParOf" srcId="{3AEA5BBB-1948-476F-BBAB-ACD5A84D8142}" destId="{6AD90A13-8141-4371-8B96-448CC6D90C0C}" srcOrd="3" destOrd="0" presId="urn:microsoft.com/office/officeart/2018/2/layout/IconVerticalSolidList"/>
    <dgm:cxn modelId="{4C136474-3E63-4271-ACD7-6382C2CBABB4}" type="presParOf" srcId="{E7E89BAE-4805-461F-9864-05A02B336EF4}" destId="{25111265-FAED-457E-8D30-6F230313FC21}" srcOrd="13" destOrd="0" presId="urn:microsoft.com/office/officeart/2018/2/layout/IconVerticalSolidList"/>
    <dgm:cxn modelId="{F11CA5AA-D510-4952-BEEE-52DBB0573229}" type="presParOf" srcId="{E7E89BAE-4805-461F-9864-05A02B336EF4}" destId="{C2DCFB61-6CB5-4240-A54F-93D0876E8B73}" srcOrd="14" destOrd="0" presId="urn:microsoft.com/office/officeart/2018/2/layout/IconVerticalSolidList"/>
    <dgm:cxn modelId="{24469680-2D4C-4C9A-8002-2F69049F409D}" type="presParOf" srcId="{C2DCFB61-6CB5-4240-A54F-93D0876E8B73}" destId="{14C45B09-FE83-4730-A11B-3DB5249D83E1}" srcOrd="0" destOrd="0" presId="urn:microsoft.com/office/officeart/2018/2/layout/IconVerticalSolidList"/>
    <dgm:cxn modelId="{860D5B55-3065-4FFA-A920-5A03D102E00A}" type="presParOf" srcId="{C2DCFB61-6CB5-4240-A54F-93D0876E8B73}" destId="{A796FDD6-92A4-4A84-83D3-FAD219E7A6DE}" srcOrd="1" destOrd="0" presId="urn:microsoft.com/office/officeart/2018/2/layout/IconVerticalSolidList"/>
    <dgm:cxn modelId="{2BBEB669-8ACD-4A56-9289-8765195EFB1D}" type="presParOf" srcId="{C2DCFB61-6CB5-4240-A54F-93D0876E8B73}" destId="{55B6C713-9520-49BC-A370-E9C872A6F742}" srcOrd="2" destOrd="0" presId="urn:microsoft.com/office/officeart/2018/2/layout/IconVerticalSolidList"/>
    <dgm:cxn modelId="{29A46F70-D11C-4362-B13C-BF0F7F940A55}" type="presParOf" srcId="{C2DCFB61-6CB5-4240-A54F-93D0876E8B73}" destId="{63F98EBE-FD4B-402D-AA11-FF9ED948CE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99F14-9EF9-417D-B394-F4F78BAD150F}">
      <dsp:nvSpPr>
        <dsp:cNvPr id="0" name=""/>
        <dsp:cNvSpPr/>
      </dsp:nvSpPr>
      <dsp:spPr>
        <a:xfrm>
          <a:off x="0" y="718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31C30-5E1E-46A4-AAB2-144392B5EB9C}">
      <dsp:nvSpPr>
        <dsp:cNvPr id="0" name=""/>
        <dsp:cNvSpPr/>
      </dsp:nvSpPr>
      <dsp:spPr>
        <a:xfrm>
          <a:off x="182554" y="136502"/>
          <a:ext cx="331917" cy="331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7AE92-8E90-4BDE-BEDA-E3A57998756C}">
      <dsp:nvSpPr>
        <dsp:cNvPr id="0" name=""/>
        <dsp:cNvSpPr/>
      </dsp:nvSpPr>
      <dsp:spPr>
        <a:xfrm>
          <a:off x="697026" y="718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Get it in WRITING!</a:t>
          </a:r>
        </a:p>
      </dsp:txBody>
      <dsp:txXfrm>
        <a:off x="697026" y="718"/>
        <a:ext cx="4188176" cy="603486"/>
      </dsp:txXfrm>
    </dsp:sp>
    <dsp:sp modelId="{63A16245-6ABD-4B44-BB43-5F388108394D}">
      <dsp:nvSpPr>
        <dsp:cNvPr id="0" name=""/>
        <dsp:cNvSpPr/>
      </dsp:nvSpPr>
      <dsp:spPr>
        <a:xfrm>
          <a:off x="0" y="755076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5CF64-BAE6-4F5B-B9D6-870CB60D750A}">
      <dsp:nvSpPr>
        <dsp:cNvPr id="0" name=""/>
        <dsp:cNvSpPr/>
      </dsp:nvSpPr>
      <dsp:spPr>
        <a:xfrm>
          <a:off x="182554" y="890860"/>
          <a:ext cx="331917" cy="331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6B0F9-E66B-4911-8F69-957DCFAA42A8}">
      <dsp:nvSpPr>
        <dsp:cNvPr id="0" name=""/>
        <dsp:cNvSpPr/>
      </dsp:nvSpPr>
      <dsp:spPr>
        <a:xfrm>
          <a:off x="697026" y="755076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not, put it in writing, back to them confirming your understanding.</a:t>
          </a:r>
        </a:p>
      </dsp:txBody>
      <dsp:txXfrm>
        <a:off x="697026" y="755076"/>
        <a:ext cx="4188176" cy="603486"/>
      </dsp:txXfrm>
    </dsp:sp>
    <dsp:sp modelId="{8609B366-E456-480C-8CBD-6A895D2A3935}">
      <dsp:nvSpPr>
        <dsp:cNvPr id="0" name=""/>
        <dsp:cNvSpPr/>
      </dsp:nvSpPr>
      <dsp:spPr>
        <a:xfrm>
          <a:off x="0" y="1509433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49CB0-0FF3-4A31-9979-7B02F7674BD5}">
      <dsp:nvSpPr>
        <dsp:cNvPr id="0" name=""/>
        <dsp:cNvSpPr/>
      </dsp:nvSpPr>
      <dsp:spPr>
        <a:xfrm>
          <a:off x="182554" y="1645217"/>
          <a:ext cx="331917" cy="331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E7908-B01E-42ED-A3C1-20740AEC8B1F}">
      <dsp:nvSpPr>
        <dsp:cNvPr id="0" name=""/>
        <dsp:cNvSpPr/>
      </dsp:nvSpPr>
      <dsp:spPr>
        <a:xfrm>
          <a:off x="697026" y="1509433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Keep it professional.</a:t>
          </a:r>
        </a:p>
      </dsp:txBody>
      <dsp:txXfrm>
        <a:off x="697026" y="1509433"/>
        <a:ext cx="4188176" cy="603486"/>
      </dsp:txXfrm>
    </dsp:sp>
    <dsp:sp modelId="{5478AC5A-700C-4DD7-80F7-6B4A1BC8FC24}">
      <dsp:nvSpPr>
        <dsp:cNvPr id="0" name=""/>
        <dsp:cNvSpPr/>
      </dsp:nvSpPr>
      <dsp:spPr>
        <a:xfrm>
          <a:off x="0" y="2263791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963AB-940A-4BF1-B1E0-387B39C3C75B}">
      <dsp:nvSpPr>
        <dsp:cNvPr id="0" name=""/>
        <dsp:cNvSpPr/>
      </dsp:nvSpPr>
      <dsp:spPr>
        <a:xfrm>
          <a:off x="182554" y="2399575"/>
          <a:ext cx="331917" cy="331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A1CC4-4E6E-404F-8FCD-F09EE2B7EB29}">
      <dsp:nvSpPr>
        <dsp:cNvPr id="0" name=""/>
        <dsp:cNvSpPr/>
      </dsp:nvSpPr>
      <dsp:spPr>
        <a:xfrm>
          <a:off x="697026" y="2263791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 concise and to the point.</a:t>
          </a:r>
        </a:p>
      </dsp:txBody>
      <dsp:txXfrm>
        <a:off x="697026" y="2263791"/>
        <a:ext cx="4188176" cy="603486"/>
      </dsp:txXfrm>
    </dsp:sp>
    <dsp:sp modelId="{B7C81A03-B610-4CF8-8B0C-7908ABA57E21}">
      <dsp:nvSpPr>
        <dsp:cNvPr id="0" name=""/>
        <dsp:cNvSpPr/>
      </dsp:nvSpPr>
      <dsp:spPr>
        <a:xfrm>
          <a:off x="0" y="3018148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B31C3-E7BF-49D3-BBE9-023F584E07E5}">
      <dsp:nvSpPr>
        <dsp:cNvPr id="0" name=""/>
        <dsp:cNvSpPr/>
      </dsp:nvSpPr>
      <dsp:spPr>
        <a:xfrm>
          <a:off x="182554" y="3153933"/>
          <a:ext cx="331917" cy="3319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6C010-CB52-4728-8D3E-DA5E7E3EDCD9}">
      <dsp:nvSpPr>
        <dsp:cNvPr id="0" name=""/>
        <dsp:cNvSpPr/>
      </dsp:nvSpPr>
      <dsp:spPr>
        <a:xfrm>
          <a:off x="697026" y="3018148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Bold or bullet point your requests.</a:t>
          </a:r>
        </a:p>
      </dsp:txBody>
      <dsp:txXfrm>
        <a:off x="697026" y="3018148"/>
        <a:ext cx="4188176" cy="603486"/>
      </dsp:txXfrm>
    </dsp:sp>
    <dsp:sp modelId="{E3D07FBE-478D-4383-A87D-D89D5D9C238C}">
      <dsp:nvSpPr>
        <dsp:cNvPr id="0" name=""/>
        <dsp:cNvSpPr/>
      </dsp:nvSpPr>
      <dsp:spPr>
        <a:xfrm>
          <a:off x="0" y="3772506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FB214-AB45-42BF-9DB8-58CF507AA75B}">
      <dsp:nvSpPr>
        <dsp:cNvPr id="0" name=""/>
        <dsp:cNvSpPr/>
      </dsp:nvSpPr>
      <dsp:spPr>
        <a:xfrm>
          <a:off x="182554" y="3908290"/>
          <a:ext cx="331917" cy="3319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190DA-5CFB-492E-BF6A-DC53C2A0FA04}">
      <dsp:nvSpPr>
        <dsp:cNvPr id="0" name=""/>
        <dsp:cNvSpPr/>
      </dsp:nvSpPr>
      <dsp:spPr>
        <a:xfrm>
          <a:off x="697026" y="3772506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proper grammar and punctuation.</a:t>
          </a:r>
        </a:p>
      </dsp:txBody>
      <dsp:txXfrm>
        <a:off x="697026" y="3772506"/>
        <a:ext cx="4188176" cy="603486"/>
      </dsp:txXfrm>
    </dsp:sp>
    <dsp:sp modelId="{529846E3-D1E9-4F76-BCE6-B5F943A8AEB8}">
      <dsp:nvSpPr>
        <dsp:cNvPr id="0" name=""/>
        <dsp:cNvSpPr/>
      </dsp:nvSpPr>
      <dsp:spPr>
        <a:xfrm>
          <a:off x="0" y="4526863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AC5FC-A067-4CEF-BE7D-30A316585A80}">
      <dsp:nvSpPr>
        <dsp:cNvPr id="0" name=""/>
        <dsp:cNvSpPr/>
      </dsp:nvSpPr>
      <dsp:spPr>
        <a:xfrm>
          <a:off x="182554" y="4662648"/>
          <a:ext cx="331917" cy="3319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90A13-8141-4371-8B96-448CC6D90C0C}">
      <dsp:nvSpPr>
        <dsp:cNvPr id="0" name=""/>
        <dsp:cNvSpPr/>
      </dsp:nvSpPr>
      <dsp:spPr>
        <a:xfrm>
          <a:off x="697026" y="4526863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Promptly respond to letters and reasonable requests.</a:t>
          </a:r>
        </a:p>
      </dsp:txBody>
      <dsp:txXfrm>
        <a:off x="697026" y="4526863"/>
        <a:ext cx="4188176" cy="603486"/>
      </dsp:txXfrm>
    </dsp:sp>
    <dsp:sp modelId="{14C45B09-FE83-4730-A11B-3DB5249D83E1}">
      <dsp:nvSpPr>
        <dsp:cNvPr id="0" name=""/>
        <dsp:cNvSpPr/>
      </dsp:nvSpPr>
      <dsp:spPr>
        <a:xfrm>
          <a:off x="0" y="5281221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6FDD6-92A4-4A84-83D3-FAD219E7A6DE}">
      <dsp:nvSpPr>
        <dsp:cNvPr id="0" name=""/>
        <dsp:cNvSpPr/>
      </dsp:nvSpPr>
      <dsp:spPr>
        <a:xfrm>
          <a:off x="182554" y="5417005"/>
          <a:ext cx="331917" cy="3319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98EBE-FD4B-402D-AA11-FF9ED948CE98}">
      <dsp:nvSpPr>
        <dsp:cNvPr id="0" name=""/>
        <dsp:cNvSpPr/>
      </dsp:nvSpPr>
      <dsp:spPr>
        <a:xfrm>
          <a:off x="697026" y="5281221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Avoid venting frustrations and emotions to your adjuster.</a:t>
          </a:r>
        </a:p>
      </dsp:txBody>
      <dsp:txXfrm>
        <a:off x="697026" y="5281221"/>
        <a:ext cx="4188176" cy="603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Copyright 2020.  United Policyholders.  All rights reserved.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9CF87A-D163-644C-8C95-0A060477C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018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Copyright 2020.  United Policyholders.  All rights reserved.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5C3745-204E-DA4B-8440-9695FB152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915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7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1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41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72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7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44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30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33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99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77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6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05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91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F944FD-1E6E-F54D-9092-D2AE897F736D}" type="slidenum">
              <a:rPr lang="en-US"/>
              <a:pPr/>
              <a:t>22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92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59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01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03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12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89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5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6F417-5A90-4D63-B47B-B86CB232F1C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31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2020.  United Policyholders.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2020.  United Policyholders.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64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2020.  United Policyholders.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1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MS PGothic" charset="0"/>
              </a:rPr>
              <a:t>ER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5677B7C-7780-BE4D-8A91-1AA9A88EACEF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8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  <a:cs typeface="+mn-cs"/>
              </a:rPr>
              <a:t>AB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2A4066-639F-A04A-8A9B-1C38A1FC02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2020.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11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6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3658B8-704E-7847-9BDD-8890B7422FA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284640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7EA7B7-FB47-A447-8145-0348E452C5B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46996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2020.  United Policyholders.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5C3745-204E-DA4B-8440-9695FB1528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6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9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5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7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3511-B6CD-4643-A3D6-F656B2AEE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9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076C-5559-E842-BE1B-6F49A647B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97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71F2-3052-CA49-94BE-F7D38075A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5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78FD-820B-DD4F-B497-E121A1436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6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75F02-17F4-0144-B29A-3312C153B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3A47-2B0A-C64C-A07C-D44E4213E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11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0914-9AAD-4C4A-B75A-72837BD76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6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2B8D-174C-CA41-8464-8EB334308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8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A9D9-9D77-A842-B99A-8E227D73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1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BF79-F0C5-E740-B42D-39257D9C9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12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B037-AF64-8A49-A011-A6803D958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22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C008-5D63-DB4B-9D48-29B4A1004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68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AB18-0A11-D34D-AFFF-E7355AFF4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9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0B46-1F65-0F42-B9FA-7AE4327AD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96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B890-C36C-F040-81BC-CE28C788E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83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44EB-A74D-0A43-A1A4-E9533A90F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00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9EFDE-9A09-D440-90F7-4E150807D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5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1DA0-8366-E747-8441-DEC8FD11D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0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14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474E-228F-5A46-8914-DC1897981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01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0F45-AF6A-CA41-9BB7-5479C7ED3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29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DCFE-A821-8B44-8DF3-3CCE89377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07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B58F-E4DD-D24A-97F9-BE380A3D9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6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EC96-12BC-4346-970C-C3788BCC0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41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0C5FD-AA89-8646-990D-A27DE01F9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40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01AD-51D8-6140-B69D-D76238ED7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6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C4D4-42E2-C949-B974-0939E03EC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99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8D76-7D97-0F49-9A31-92269D72C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41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DE3B-B075-D245-94BE-36D7649E4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0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06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DF3D-274A-A942-BBA0-840575090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06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59B4-0EDE-1745-9302-1A60A7971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14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B6D0-F27F-5D4B-97CA-8293F9329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78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03A0-DBC5-C649-819D-08099D962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40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8932-29A4-2A47-BCC6-A47489ED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09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37BB-2DCD-F44E-813D-BA557D221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47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07B1C-BE86-634D-B33F-71ACF1F7A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58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C57F-5191-4844-9F29-74D6D76147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29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13AB-7C8D-6A43-ADE8-36EC5D454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76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D64B-6542-694B-A6C3-A3105DEFE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9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9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5083-81F9-0840-9984-253DFBF81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71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A137-6449-2D41-A398-94B8E3576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07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3615-124C-7541-9D2A-1CF74308F6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21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D8996-CA80-8E4F-B3BC-4B554140B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91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6D0A-62DA-DC40-A72B-044EECF3C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00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DBB7-AA38-4243-89EA-E39117463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0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6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9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4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5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8585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EA4F3C-B1A6-E14A-A002-EA44D1F2C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35A93E-6DC7-1746-8102-4404A234A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E7D4C4-0D5D-4345-9848-B3216F1A0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2020.  United Policyholders. 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FA3ECB-CCD9-7A41-8450-348C63508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lerie@uphelp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info@uphelp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2286000"/>
            <a:ext cx="8382000" cy="2361237"/>
          </a:xfrm>
        </p:spPr>
        <p:txBody>
          <a:bodyPr/>
          <a:lstStyle/>
          <a:p>
            <a:br>
              <a:rPr lang="en-US" sz="3200" b="1" dirty="0"/>
            </a:br>
            <a:br>
              <a:rPr lang="en-US" sz="3200" b="1" dirty="0"/>
            </a:br>
            <a:br>
              <a:rPr lang="en-US" sz="4800" b="1" dirty="0"/>
            </a:br>
            <a:r>
              <a:rPr lang="en-US" dirty="0"/>
              <a:t>Mountain View Fire </a:t>
            </a:r>
            <a:br>
              <a:rPr lang="en-US" dirty="0"/>
            </a:br>
            <a:r>
              <a:rPr lang="en-US" dirty="0"/>
              <a:t>Community Workshop</a:t>
            </a:r>
            <a:br>
              <a:rPr lang="en-US" dirty="0"/>
            </a:br>
            <a:br>
              <a:rPr lang="en-US" sz="2800" b="1" dirty="0">
                <a:latin typeface="+mn-lt"/>
                <a:cs typeface="Calibri" panose="020F0502020204030204" pitchFamily="34" charset="0"/>
              </a:rPr>
            </a:br>
            <a:r>
              <a:rPr lang="en-US" sz="4000" dirty="0">
                <a:latin typeface="+mn-lt"/>
                <a:cs typeface="Calibri" panose="020F0502020204030204" pitchFamily="34" charset="0"/>
              </a:rPr>
              <a:t>Insurance &amp; Recovery Guidance </a:t>
            </a:r>
            <a:br>
              <a:rPr lang="en-US" sz="2800" b="1" dirty="0"/>
            </a:br>
            <a:r>
              <a:rPr lang="en-US" sz="3200" dirty="0"/>
              <a:t> 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7086600" cy="1003916"/>
          </a:xfrm>
        </p:spPr>
        <p:txBody>
          <a:bodyPr numCol="1"/>
          <a:lstStyle/>
          <a:p>
            <a:pPr algn="l"/>
            <a:r>
              <a:rPr lang="en-US" sz="1600" dirty="0"/>
              <a:t>Valerie Brown, Senior Program Officer</a:t>
            </a:r>
            <a:endParaRPr lang="en-US" dirty="0"/>
          </a:p>
          <a:p>
            <a:pPr algn="l"/>
            <a:r>
              <a:rPr lang="en-US" sz="1500" b="1" dirty="0">
                <a:hlinkClick r:id="rId3"/>
              </a:rPr>
              <a:t>Valerie@uphelp.org</a:t>
            </a:r>
            <a:endParaRPr lang="en-US" sz="1500" b="1" dirty="0"/>
          </a:p>
          <a:p>
            <a:pPr algn="l"/>
            <a:r>
              <a:rPr lang="en-US" sz="1500" b="1" dirty="0"/>
              <a:t>January 11, 2021</a:t>
            </a:r>
          </a:p>
          <a:p>
            <a:pPr algn="l"/>
            <a:endParaRPr lang="en-US" sz="1500" b="1" dirty="0"/>
          </a:p>
        </p:txBody>
      </p:sp>
      <p:pic>
        <p:nvPicPr>
          <p:cNvPr id="7" name="Picture 6" descr="UP_Logo_R2R.jpg">
            <a:extLst>
              <a:ext uri="{FF2B5EF4-FFF2-40B4-BE49-F238E27FC236}">
                <a16:creationId xmlns:a16="http://schemas.microsoft.com/office/drawing/2014/main" id="{DAF47FCF-E446-374F-B260-AE27933D9E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4116354" cy="16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9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on the road to recovery</a:t>
            </a:r>
          </a:p>
        </p:txBody>
      </p:sp>
      <p:pic>
        <p:nvPicPr>
          <p:cNvPr id="5" name="Content Placeholder 4" descr="Caders sifting day_Love_Live_Laug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8156" r="-181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CEB3AE7-9235-C346-B72B-4E0DCB69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5155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b="1" dirty="0"/>
              <a:t>Give your insurance company a chance to do the right </a:t>
            </a:r>
            <a:r>
              <a:rPr lang="en-US" b="1" dirty="0" err="1"/>
              <a:t>hing</a:t>
            </a:r>
            <a:r>
              <a:rPr lang="en-US" b="1" dirty="0"/>
              <a:t>, BUT, Don’t Be a Pushover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69656"/>
            <a:ext cx="4800600" cy="4056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ACCC09C-FB25-B641-AB15-B72B8F5B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2495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228600"/>
          </a:xfrm>
        </p:spPr>
        <p:txBody>
          <a:bodyPr/>
          <a:lstStyle/>
          <a:p>
            <a:r>
              <a:rPr lang="en-US" b="1" dirty="0"/>
              <a:t>Should I Expect a “Fight” with my Insurance Company?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sz="2800" dirty="0"/>
              <a:t>NO.  Some claims go smoothly from beginning to end.  We hope yours does.</a:t>
            </a:r>
          </a:p>
          <a:p>
            <a:endParaRPr lang="en-US" sz="2400" dirty="0"/>
          </a:p>
          <a:p>
            <a:r>
              <a:rPr lang="en-US" sz="2800" dirty="0"/>
              <a:t>But when large dollars are at stake, disputes often arise.</a:t>
            </a:r>
          </a:p>
          <a:p>
            <a:endParaRPr lang="en-US" sz="2800" dirty="0"/>
          </a:p>
          <a:p>
            <a:r>
              <a:rPr lang="en-US" sz="2800" dirty="0"/>
              <a:t>Getting informed about commonly disputed items will help you avoid problems.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0419E8E-770B-9943-B38A-8503BA73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9660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219200"/>
          </a:xfrm>
        </p:spPr>
        <p:txBody>
          <a:bodyPr/>
          <a:lstStyle/>
          <a:p>
            <a:r>
              <a:rPr lang="en-US" b="1" dirty="0"/>
              <a:t>Pace yourself, don’t rush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800" dirty="0"/>
              <a:t>This is hard advice to follow because you want to get home as quickly as you can.</a:t>
            </a:r>
          </a:p>
          <a:p>
            <a:r>
              <a:rPr lang="en-US" sz="2800" dirty="0"/>
              <a:t>People who rush into major financial decisions can make costly mistakes</a:t>
            </a:r>
          </a:p>
          <a:p>
            <a:r>
              <a:rPr lang="en-US" sz="2800" dirty="0"/>
              <a:t>Losing a home is incredibly disorienting. Sleep deprivation and stress impede decision-making</a:t>
            </a:r>
          </a:p>
          <a:p>
            <a:r>
              <a:rPr lang="en-US" sz="2800" dirty="0"/>
              <a:t>It takes months for most people to regain their normal memory and critical thinking function.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9DCF3EC-BD1B-3644-9927-E9B9A895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729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/>
          <a:lstStyle/>
          <a:p>
            <a:r>
              <a:rPr lang="en-US" sz="3600" b="1" dirty="0"/>
              <a:t>Before you sign on the dotted line…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/>
              <a:t>If your insurer asks you to sign a proof of claim form before you know how much you really have lost, write in “undetermined” under the amount of the loss.</a:t>
            </a:r>
            <a:endParaRPr lang="en-US" sz="2400" dirty="0"/>
          </a:p>
          <a:p>
            <a:r>
              <a:rPr lang="en-US" sz="2800" dirty="0"/>
              <a:t>Avoid signing contracts with vendors, professionals, etc. before vetting/researching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download.jpg">
            <a:extLst>
              <a:ext uri="{FF2B5EF4-FFF2-40B4-BE49-F238E27FC236}">
                <a16:creationId xmlns:a16="http://schemas.microsoft.com/office/drawing/2014/main" id="{E5E6C682-B0BA-7C42-A262-38F981E67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95800"/>
            <a:ext cx="3126274" cy="16284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560CAB6-62B0-E745-B306-7EEAE705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8143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Removing debris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Removal can be done individually or through a coordinated process</a:t>
            </a:r>
          </a:p>
          <a:p>
            <a:endParaRPr lang="en-US" dirty="0"/>
          </a:p>
          <a:p>
            <a:r>
              <a:rPr lang="en-US" dirty="0"/>
              <a:t>Photograph debris before it gets taken away</a:t>
            </a:r>
          </a:p>
          <a:p>
            <a:endParaRPr lang="en-US" dirty="0"/>
          </a:p>
          <a:p>
            <a:r>
              <a:rPr lang="en-US" dirty="0"/>
              <a:t>Save the photos where you’ll be able to find them later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34A7EBC-57DB-0D4D-A910-D85AE39B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0234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/>
          <a:lstStyle/>
          <a:p>
            <a:r>
              <a:rPr lang="en-US" sz="3600" b="1" dirty="0"/>
              <a:t>Work with a Complete and Current Copy of Your Home Insurance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/>
              <a:t>You need the “Declarations Page” and the entire contract, including ALL:</a:t>
            </a:r>
          </a:p>
          <a:p>
            <a:pPr lvl="1"/>
            <a:r>
              <a:rPr lang="en-US" sz="2400" dirty="0"/>
              <a:t>Endorsements</a:t>
            </a:r>
          </a:p>
          <a:p>
            <a:pPr lvl="1"/>
            <a:r>
              <a:rPr lang="en-US" sz="2400" dirty="0"/>
              <a:t>Riders</a:t>
            </a:r>
          </a:p>
          <a:p>
            <a:r>
              <a:rPr lang="en-US" sz="2800" dirty="0"/>
              <a:t>Request a Certified copy to be sure it’s the right one</a:t>
            </a:r>
          </a:p>
          <a:p>
            <a:endParaRPr lang="en-US" sz="2800" dirty="0"/>
          </a:p>
          <a:p>
            <a:r>
              <a:rPr lang="en-US" sz="2800" dirty="0"/>
              <a:t>Make a working copy that you can write notes and questions 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5BD743-9334-E342-8725-D40973D5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4500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Screen Shot 2015-11-09 at 11.43.37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" y="1143000"/>
            <a:ext cx="88693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 page ABC’s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781EE5E-E285-214C-968F-62C73B18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71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Speak “UP”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Present your requests clearly and in writing</a:t>
            </a:r>
          </a:p>
          <a:p>
            <a:r>
              <a:rPr lang="en-US" sz="2800" dirty="0"/>
              <a:t>Explain what you need, when you need it, and why you are entitled to it</a:t>
            </a:r>
          </a:p>
          <a:p>
            <a:r>
              <a:rPr lang="en-US" sz="2800" dirty="0"/>
              <a:t>Keep a Claim Diary</a:t>
            </a:r>
          </a:p>
          <a:p>
            <a:pPr lvl="1"/>
            <a:r>
              <a:rPr lang="en-US" sz="2400" dirty="0"/>
              <a:t>Take notes on who you talked to, the number you called, date and time, what was said.  Keep all of your paperwork organized and together  </a:t>
            </a:r>
          </a:p>
          <a:p>
            <a:pPr lvl="0"/>
            <a:r>
              <a:rPr lang="en-US" sz="2800" dirty="0"/>
              <a:t>Use your “working copy” of the policy</a:t>
            </a:r>
          </a:p>
          <a:p>
            <a:pPr lvl="1"/>
            <a:r>
              <a:rPr lang="en-US" sz="2400" dirty="0"/>
              <a:t>“Can you show me where it says that in my policy?”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451F4E8-F708-8749-A1DA-CDD85710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8508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a claim diary?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800" dirty="0"/>
              <a:t>It is very likely that the first adjuster assigned to your claim will be replaced and you’ll be dealing with others over time.</a:t>
            </a:r>
          </a:p>
          <a:p>
            <a:r>
              <a:rPr lang="en-US" sz="2800" dirty="0"/>
              <a:t>Creating a written record prevents delays and frustration and is a paper trail of how the insurer is handling your claim.</a:t>
            </a:r>
          </a:p>
          <a:p>
            <a:r>
              <a:rPr lang="en-US" sz="2800" dirty="0"/>
              <a:t>Your claim diary will help you stay organized and keep moving forward.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2FFD9CD-76C3-CB43-BBE7-2AD45164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7883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About United Policyholders (UP)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sz="2800" dirty="0">
                <a:ea typeface="ＭＳ Ｐゴシック" pitchFamily="34" charset="-128"/>
              </a:rPr>
              <a:t>Helping disaster survivors and advocating for consumers since 1991</a:t>
            </a:r>
          </a:p>
          <a:p>
            <a:pPr eaLnBrk="1" hangingPunct="1">
              <a:defRPr/>
            </a:pPr>
            <a:endParaRPr lang="en-US" sz="28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sz="2800" dirty="0">
                <a:ea typeface="ＭＳ Ｐゴシック" pitchFamily="34" charset="-128"/>
              </a:rPr>
              <a:t>Not for profit, not for sale</a:t>
            </a:r>
            <a:br>
              <a:rPr lang="en-US" sz="2800" dirty="0">
                <a:ea typeface="ＭＳ Ｐゴシック" pitchFamily="34" charset="-128"/>
              </a:rPr>
            </a:br>
            <a:endParaRPr lang="en-US" sz="2800" dirty="0"/>
          </a:p>
          <a:p>
            <a:pPr eaLnBrk="1" hangingPunct="1">
              <a:defRPr/>
            </a:pPr>
            <a:r>
              <a:rPr lang="en-US" sz="2800" dirty="0">
                <a:ea typeface="ＭＳ Ｐゴシック" pitchFamily="34" charset="-128"/>
              </a:rPr>
              <a:t>Funded by donations and grants</a:t>
            </a:r>
          </a:p>
          <a:p>
            <a:pPr eaLnBrk="1" hangingPunct="1">
              <a:defRPr/>
            </a:pPr>
            <a:endParaRPr lang="en-US" sz="28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sz="2800" dirty="0">
                <a:ea typeface="ＭＳ Ｐゴシック" pitchFamily="34" charset="-128"/>
              </a:rPr>
              <a:t>Trusted and respected nation wide</a:t>
            </a:r>
          </a:p>
          <a:p>
            <a:pPr eaLnBrk="1" hangingPunct="1">
              <a:defRPr/>
            </a:pPr>
            <a:endParaRPr 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D135A-19D7-460A-A4D3-F4992801B74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9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868EF9-0F27-434D-A399-B3D9F6C7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42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Paper Trail Is Essential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800" dirty="0"/>
              <a:t>If you have questions for your insurance company, put them in writing and request a written response.</a:t>
            </a:r>
          </a:p>
          <a:p>
            <a:pPr marL="0" indent="0">
              <a:buNone/>
            </a:pPr>
            <a:r>
              <a:rPr lang="en-US" sz="2400" b="1" dirty="0"/>
              <a:t>Important:  </a:t>
            </a:r>
          </a:p>
          <a:p>
            <a:pPr lvl="1"/>
            <a:r>
              <a:rPr lang="en-US" sz="2400" dirty="0"/>
              <a:t>Confirm you are cooperating </a:t>
            </a:r>
          </a:p>
          <a:p>
            <a:pPr lvl="1"/>
            <a:r>
              <a:rPr lang="en-US" sz="2400" dirty="0"/>
              <a:t>Tell them what you need/want and why</a:t>
            </a:r>
          </a:p>
          <a:p>
            <a:pPr lvl="1"/>
            <a:r>
              <a:rPr lang="en-US" sz="2400" dirty="0"/>
              <a:t>Ask what they need from you to resolve your claim</a:t>
            </a:r>
          </a:p>
          <a:p>
            <a:pPr lvl="1"/>
            <a:r>
              <a:rPr lang="en-US" sz="2400" dirty="0"/>
              <a:t>Point out specific things they have/haven’t done that are holding up resolution of your claim</a:t>
            </a:r>
          </a:p>
          <a:p>
            <a:pPr lvl="1"/>
            <a:r>
              <a:rPr lang="en-US" sz="2400" dirty="0"/>
              <a:t>Politely remind them about your personal situation</a:t>
            </a:r>
          </a:p>
          <a:p>
            <a:pPr lvl="1"/>
            <a:r>
              <a:rPr lang="en-US" sz="2400" dirty="0"/>
              <a:t>Give them a reasonable, specific time frame to reply/comply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7F0DBA8-76D3-3E4D-84B8-45C9B1D3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0671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/>
          <a:lstStyle/>
          <a:p>
            <a:r>
              <a:rPr lang="en-US" b="1" dirty="0"/>
              <a:t>When Interacting with the Insurance Company,…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words describe the approach most likely to get what you need: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5400" b="1" dirty="0"/>
              <a:t>POLITE ASSERTIVENESS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527C9CD-68BF-1147-8683-D6CE9991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714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Insurance Lingo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At first, it may sound as though your insurance adjuster is speaking a foreign language, (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Coverage A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,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ACV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,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Scope of Loss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) You’ll pick it up quickly.</a:t>
            </a:r>
          </a:p>
          <a:p>
            <a:pPr eaLnBrk="1" hangingPunct="1"/>
            <a:r>
              <a:rPr lang="en-US" dirty="0">
                <a:latin typeface="Arial" charset="0"/>
              </a:rPr>
              <a:t>Most homeowner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s insurance policies follow a similar format and are divided into sections or “buckets” of coverage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D135A-19D7-460A-A4D3-F4992801B74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9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E62054B-A9F7-FF49-B4FC-56F314AD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965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b="1" dirty="0"/>
              <a:t>Stay Connected to Other Disaster Survivors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4297363"/>
          </a:xfrm>
        </p:spPr>
        <p:txBody>
          <a:bodyPr/>
          <a:lstStyle/>
          <a:p>
            <a:r>
              <a:rPr lang="en-US" sz="2800" dirty="0"/>
              <a:t>Great source of information about:	</a:t>
            </a:r>
          </a:p>
          <a:p>
            <a:pPr lvl="1"/>
            <a:r>
              <a:rPr lang="en-US" sz="2400" dirty="0"/>
              <a:t>Insurance</a:t>
            </a:r>
          </a:p>
          <a:p>
            <a:pPr lvl="1"/>
            <a:r>
              <a:rPr lang="en-US" sz="2400" dirty="0"/>
              <a:t>Rebuilding</a:t>
            </a:r>
          </a:p>
          <a:p>
            <a:pPr lvl="1"/>
            <a:r>
              <a:rPr lang="en-US" sz="2400" dirty="0"/>
              <a:t>Negotiation and Financial strategies</a:t>
            </a:r>
          </a:p>
          <a:p>
            <a:pPr lvl="1"/>
            <a:r>
              <a:rPr lang="en-US" sz="2400" dirty="0"/>
              <a:t>Referrals and warnings re: professionals</a:t>
            </a:r>
          </a:p>
          <a:p>
            <a:r>
              <a:rPr lang="en-US" sz="2800" dirty="0"/>
              <a:t>Important source of emotional support	</a:t>
            </a:r>
          </a:p>
          <a:p>
            <a:pPr lvl="1"/>
            <a:r>
              <a:rPr lang="en-US" sz="2400" dirty="0"/>
              <a:t>No one else understands your challenges and emotions like another survivor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EAEBCBD-083A-8C4A-A882-66812FB9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113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8E5D-123A-7146-A260-71AFA017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533400"/>
          </a:xfrm>
        </p:spPr>
        <p:txBody>
          <a:bodyPr/>
          <a:lstStyle/>
          <a:p>
            <a:r>
              <a:rPr lang="en-US" b="1" dirty="0"/>
              <a:t>Scams are very common</a:t>
            </a:r>
            <a:br>
              <a:rPr lang="en-US" b="1" dirty="0"/>
            </a:br>
            <a:r>
              <a:rPr lang="en-US" b="1" dirty="0"/>
              <a:t>after disasters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11002-623F-484A-BDD8-FD6063BD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sz="2600" dirty="0"/>
              <a:t>Before you hire a repair/construction professional of any kind, check their customer referrals and their licensing.</a:t>
            </a:r>
          </a:p>
          <a:p>
            <a:r>
              <a:rPr lang="en-US" sz="2600" dirty="0"/>
              <a:t>Be careful about paying large up-front fees before any work has been done.</a:t>
            </a:r>
          </a:p>
          <a:p>
            <a:r>
              <a:rPr lang="en-US" sz="2600" dirty="0"/>
              <a:t>Read:  </a:t>
            </a:r>
            <a:r>
              <a:rPr lang="en-US" sz="2600" i="1" dirty="0"/>
              <a:t>“Questions to ask a Contractor” </a:t>
            </a:r>
            <a:r>
              <a:rPr lang="en-US" sz="2600" dirty="0"/>
              <a:t>at </a:t>
            </a:r>
            <a:r>
              <a:rPr lang="en-US" sz="2600" dirty="0" err="1"/>
              <a:t>www.uphelp.org</a:t>
            </a:r>
            <a:r>
              <a:rPr lang="en-US" sz="2600" dirty="0"/>
              <a:t>/</a:t>
            </a:r>
            <a:r>
              <a:rPr lang="en-US" sz="2600" dirty="0" err="1"/>
              <a:t>hiringhelp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842CD1-9E50-2243-B5FF-AE925FC0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97770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8E5D-123A-7146-A260-71AFA017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/>
          <a:lstStyle/>
          <a:p>
            <a:r>
              <a:rPr lang="en-US" b="1" dirty="0"/>
              <a:t>Strategies for Proving Your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11002-623F-484A-BDD8-FD6063BD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/>
              <a:t>Photographs (pre/post, family, friends,…)</a:t>
            </a:r>
          </a:p>
          <a:p>
            <a:r>
              <a:rPr lang="en-US" dirty="0"/>
              <a:t>Public records</a:t>
            </a:r>
          </a:p>
          <a:p>
            <a:r>
              <a:rPr lang="en-US" dirty="0"/>
              <a:t>Home purchase documents</a:t>
            </a:r>
          </a:p>
          <a:p>
            <a:r>
              <a:rPr lang="en-US" dirty="0"/>
              <a:t>Virtual real estate listings (Zillow, etc.)</a:t>
            </a:r>
          </a:p>
          <a:p>
            <a:r>
              <a:rPr lang="en-US" dirty="0" err="1"/>
              <a:t>UPHelp.org</a:t>
            </a:r>
            <a:r>
              <a:rPr lang="en-US" dirty="0"/>
              <a:t> library/Survivors Speak</a:t>
            </a:r>
          </a:p>
          <a:p>
            <a:r>
              <a:rPr lang="en-US" dirty="0"/>
              <a:t>Network with neighbors, share ideas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3F95E0-D4D4-FA46-92C1-6837ACB1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4423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Claim Handling Standards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27537" y="583616"/>
            <a:ext cx="5618806" cy="552057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California Fair Claims Settlement Practices Act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15 days to respond to communications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Email, letter, phone call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40 days to pay or deny claim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If unable to make decision must send letter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What they need to make a decision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How long they need to make the decision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Send letter every 30 days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6D10EF-12B5-1845-AB51-33D43132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07894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3905-2C2F-1B4A-9349-B33853E5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Best Practices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4780342-5577-4C8C-9D76-077409FC3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15781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B7C3E02-86BA-1C46-A3F6-3C68D181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854" y="6044911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771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6477000" cy="9905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Arial Black" panose="020B0A04020102020204" pitchFamily="34" charset="0"/>
              </a:rPr>
              <a:t>CALIFORNIA DEPARTMENT OF INSURANCE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203" y="3733800"/>
            <a:ext cx="8611997" cy="243826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5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FREE, PERSONAL ASSISTANCE WITH YOUR CLAIMS OR UNDERINSURANCE ISSUES </a:t>
            </a:r>
          </a:p>
          <a:p>
            <a:r>
              <a:rPr lang="en-US" sz="3000" b="1" dirty="0">
                <a:solidFill>
                  <a:srgbClr val="FFC000"/>
                </a:solidFill>
                <a:latin typeface="Arial Black" panose="020B0A04020102020204" pitchFamily="34" charset="0"/>
              </a:rPr>
              <a:t>CALL US AT: </a:t>
            </a:r>
            <a:r>
              <a:rPr lang="en-US" sz="4800" b="1" dirty="0">
                <a:solidFill>
                  <a:schemeClr val="tx1"/>
                </a:solidFill>
                <a:latin typeface="Arial Black" panose="020B0A04020102020204" pitchFamily="34" charset="0"/>
              </a:rPr>
              <a:t>1 800 927 4357</a:t>
            </a:r>
          </a:p>
          <a:p>
            <a:pPr algn="ctr"/>
            <a:r>
              <a:rPr lang="en-US" sz="3000" b="1" dirty="0">
                <a:solidFill>
                  <a:srgbClr val="FFC000"/>
                </a:solidFill>
                <a:latin typeface="Arial Black" panose="020B0A04020102020204" pitchFamily="34" charset="0"/>
              </a:rPr>
              <a:t>OR GO ONLINE:  </a:t>
            </a:r>
            <a:r>
              <a:rPr lang="en-US" sz="4800" b="1" dirty="0">
                <a:solidFill>
                  <a:schemeClr val="tx1"/>
                </a:solidFill>
                <a:latin typeface="Arial Black" panose="020B0A04020102020204" pitchFamily="34" charset="0"/>
              </a:rPr>
              <a:t>insurance.ca.gov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2" t="37052" r="-5531"/>
          <a:stretch/>
        </p:blipFill>
        <p:spPr bwMode="auto">
          <a:xfrm>
            <a:off x="1961551" y="2164510"/>
            <a:ext cx="5297097" cy="145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" y="331561"/>
            <a:ext cx="1879297" cy="112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06AE2-230B-4D70-93F4-B19A099A4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06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cap="all" dirty="0">
                <a:solidFill>
                  <a:schemeClr val="accent2"/>
                </a:solidFill>
              </a:rPr>
              <a:t>Thank you Funders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28B8D00-13B5-E448-B6AD-A1B0DC2530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7" y="1371600"/>
            <a:ext cx="3962400" cy="990600"/>
          </a:xfrm>
        </p:spPr>
      </p:pic>
      <p:pic>
        <p:nvPicPr>
          <p:cNvPr id="7" name="Picture 6" descr="Shareable-Logo-300x3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1988"/>
            <a:ext cx="2133600" cy="2133600"/>
          </a:xfrm>
          <a:prstGeom prst="rect">
            <a:avLst/>
          </a:prstGeom>
        </p:spPr>
      </p:pic>
      <p:pic>
        <p:nvPicPr>
          <p:cNvPr id="2" name="Picture 1" descr="JCF2014_logo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2" y="4573155"/>
            <a:ext cx="3048000" cy="1524000"/>
          </a:xfrm>
          <a:prstGeom prst="rect">
            <a:avLst/>
          </a:prstGeom>
        </p:spPr>
      </p:pic>
      <p:pic>
        <p:nvPicPr>
          <p:cNvPr id="8" name="Picture 7" descr="site-166-logo-14057076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37" y="3889375"/>
            <a:ext cx="3962400" cy="990600"/>
          </a:xfrm>
          <a:prstGeom prst="rect">
            <a:avLst/>
          </a:prstGeom>
        </p:spPr>
      </p:pic>
      <p:pic>
        <p:nvPicPr>
          <p:cNvPr id="9" name="Picture 8" descr="static1.squarespac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24" y="5181600"/>
            <a:ext cx="4648200" cy="915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29AE8A-DC37-3B4A-A6D0-02FA323E5736}"/>
              </a:ext>
            </a:extLst>
          </p:cNvPr>
          <p:cNvSpPr txBox="1"/>
          <p:nvPr/>
        </p:nvSpPr>
        <p:spPr>
          <a:xfrm>
            <a:off x="2471738" y="24003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AFA8EE-4517-EA49-9945-2FEB1F4797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202" y="2750392"/>
            <a:ext cx="3682566" cy="1178421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EF4290F-4DEF-A44C-BC40-7D394D7D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0837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3A03-947A-0245-A572-A84C340A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Three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3958E-F3AA-B944-9717-436C5F20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678363"/>
          </a:xfrm>
        </p:spPr>
        <p:txBody>
          <a:bodyPr/>
          <a:lstStyle/>
          <a:p>
            <a:r>
              <a:rPr lang="en-US" dirty="0"/>
              <a:t>Roadmap to </a:t>
            </a:r>
            <a:r>
              <a:rPr lang="en-US" dirty="0" err="1"/>
              <a:t>Recovery</a:t>
            </a:r>
            <a:r>
              <a:rPr lang="en-US" sz="2800" baseline="30000" dirty="0" err="1"/>
              <a:t>TM</a:t>
            </a:r>
            <a:endParaRPr lang="en-US" sz="2800" baseline="30000" dirty="0"/>
          </a:p>
          <a:p>
            <a:pPr lvl="1"/>
            <a:r>
              <a:rPr lang="en-US" sz="2400" i="1" dirty="0"/>
              <a:t>Guidance on maximizing insurance funds, making decisions and getting back home after a catastrophic loss</a:t>
            </a:r>
          </a:p>
          <a:p>
            <a:r>
              <a:rPr lang="en-US" dirty="0"/>
              <a:t>Roadmap to Preparedness</a:t>
            </a:r>
          </a:p>
          <a:p>
            <a:pPr lvl="1"/>
            <a:r>
              <a:rPr lang="en-US" sz="2400" i="1" dirty="0"/>
              <a:t>Helping households and communities reduce risk and be resilient to disasters and adversity</a:t>
            </a:r>
          </a:p>
          <a:p>
            <a:r>
              <a:rPr lang="en-US" dirty="0"/>
              <a:t>Advocacy and Action</a:t>
            </a:r>
          </a:p>
          <a:p>
            <a:pPr lvl="1"/>
            <a:r>
              <a:rPr lang="en-US" sz="2400" i="1" dirty="0"/>
              <a:t>Fighting for insurance consumer rights and protections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85668D0-3325-F04F-8251-C6A42FF1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79912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964"/>
          </a:xfrm>
        </p:spPr>
        <p:txBody>
          <a:bodyPr/>
          <a:lstStyle/>
          <a:p>
            <a:r>
              <a:rPr lang="en-US" sz="2800" b="1" dirty="0">
                <a:solidFill>
                  <a:srgbClr val="666699"/>
                </a:solidFill>
              </a:rPr>
              <a:t>Upcoming Roadmap to </a:t>
            </a:r>
            <a:r>
              <a:rPr lang="en-US" sz="2800" b="1" dirty="0" err="1">
                <a:solidFill>
                  <a:srgbClr val="666699"/>
                </a:solidFill>
              </a:rPr>
              <a:t>Recovery</a:t>
            </a:r>
            <a:r>
              <a:rPr lang="en-US" sz="2800" b="1" baseline="30000" dirty="0" err="1">
                <a:solidFill>
                  <a:srgbClr val="666699"/>
                </a:solidFill>
              </a:rPr>
              <a:t>TM</a:t>
            </a:r>
            <a:r>
              <a:rPr lang="en-US" sz="2800" b="1" dirty="0">
                <a:solidFill>
                  <a:srgbClr val="666699"/>
                </a:solidFill>
              </a:rPr>
              <a:t> Events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105400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b="1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read and understand your policy,  calculating </a:t>
            </a:r>
            <a:r>
              <a:rPr lang="en-US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imits, ALE, debris </a:t>
            </a:r>
            <a:r>
              <a:rPr lang="en-US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emoval (CO)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Wednesday, January 13, 5:30 PM MT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/>
            </a:br>
            <a:r>
              <a:rPr lang="en-US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Remedies for Underinsurance (CA)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Thursday, January 14, 4:00 PM PT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Accurately calculating dwelling rebuild costs, correcting errors in adjuster estimates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Saturday, January 16, 11:00 AM MT / 10:00 AM PT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Survivor to Survivor Forum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Tuesday, January 19, 8:00 PM MT / 7:00 PM PT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b="1" i="0" dirty="0">
              <a:solidFill>
                <a:srgbClr val="333333"/>
              </a:solidFill>
              <a:effectLst/>
              <a:latin typeface="Open Sans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Q&amp;A for 2020 Colorado wildfire survivors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Wednesday, January 20, 5:30 PM MT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 for 2020 California wildfire survivors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Wednesday, January 27, 5:30 PM PT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Register for any workshop at: 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www.uphelp.org/R2R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B8D5781-F6B1-BE4C-84FC-9676FF4D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1800" y="6145653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8147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847C-A152-43A0-BEA2-8739B0C8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093"/>
            <a:ext cx="8229600" cy="792162"/>
          </a:xfrm>
        </p:spPr>
        <p:txBody>
          <a:bodyPr/>
          <a:lstStyle/>
          <a:p>
            <a:r>
              <a:rPr lang="en-US" sz="3200" b="1" dirty="0">
                <a:latin typeface="+mn-lt"/>
                <a:cs typeface="Calibri" panose="020F0502020204030204" pitchFamily="34" charset="0"/>
              </a:rPr>
              <a:t>2020 Wildfire Survivor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979D0-EEEB-4793-80A3-9CFF86BB6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410200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Insurance Recovery Orientation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www.uphelp.org/2020_orientation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How to Read and Understand Your Policy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www.uphelp.org/2020_policy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Partial Loss and Smoke Damage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www.uphelp.org/2020_partial_smoke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Navigating the Dwelling Portion of Your Claim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www.uphelp.org/2020_dwelling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Smoke, Ash &amp; Soot: A Partial Damage/Insurance Claims Intensive for 2020 wildfire survivors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http://www.uphelp.org/2020_smoke2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Insurance Claims Rules and Your Legal Rights for 2020 wildfire survivors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http://www.uphelp.org/2020_legalrights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Navigating the Contents Portion of Your Claim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http://www.uphelp.org/2020_contents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30696-67CC-4D09-867D-1E46F831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69205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/>
          <a:lstStyle/>
          <a:p>
            <a:r>
              <a:rPr lang="en-US" sz="3000" dirty="0">
                <a:solidFill>
                  <a:srgbClr val="666699"/>
                </a:solidFill>
              </a:rPr>
              <a:t> </a:t>
            </a:r>
            <a:r>
              <a:rPr lang="en-US" b="1" dirty="0">
                <a:solidFill>
                  <a:srgbClr val="666699"/>
                </a:solidFill>
              </a:rPr>
              <a:t>For More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you still have questions, visit UP’s website and search or more claim tips, articles, and helpful information at: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 algn="ctr">
              <a:buNone/>
            </a:pPr>
            <a:r>
              <a:rPr lang="en-US" sz="4000" b="1" dirty="0" err="1"/>
              <a:t>www.uphelp.org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A53379B-CA5F-9140-9BA3-F6FB2F9C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517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3A03-947A-0245-A572-A84C340A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3958E-F3AA-B944-9717-436C5F20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059363"/>
          </a:xfrm>
        </p:spPr>
        <p:txBody>
          <a:bodyPr/>
          <a:lstStyle/>
          <a:p>
            <a:r>
              <a:rPr lang="en-US" dirty="0"/>
              <a:t>Professional staff</a:t>
            </a:r>
          </a:p>
          <a:p>
            <a:r>
              <a:rPr lang="en-US" dirty="0"/>
              <a:t>Government and nonprofit partners</a:t>
            </a:r>
          </a:p>
          <a:p>
            <a:r>
              <a:rPr lang="en-US" dirty="0"/>
              <a:t>Volunteers</a:t>
            </a:r>
          </a:p>
          <a:p>
            <a:pPr lvl="1"/>
            <a:r>
              <a:rPr lang="en-US" sz="2400" dirty="0"/>
              <a:t>Fired UP Survivors - previous catastrophic loss survivors paying it forward</a:t>
            </a:r>
          </a:p>
          <a:p>
            <a:pPr lvl="1"/>
            <a:r>
              <a:rPr lang="en-US" sz="2400" dirty="0"/>
              <a:t>Consumer-oriented professionals</a:t>
            </a:r>
          </a:p>
          <a:p>
            <a:pPr lvl="2"/>
            <a:r>
              <a:rPr lang="en-US" sz="2000" dirty="0"/>
              <a:t>Damage and repair/rebuild cost estimators</a:t>
            </a:r>
          </a:p>
          <a:p>
            <a:pPr lvl="2"/>
            <a:r>
              <a:rPr lang="en-US" sz="2000" dirty="0"/>
              <a:t>Lawyers</a:t>
            </a:r>
          </a:p>
          <a:p>
            <a:pPr lvl="2"/>
            <a:r>
              <a:rPr lang="en-US" sz="2000" dirty="0"/>
              <a:t>Public Adjusters</a:t>
            </a:r>
          </a:p>
          <a:p>
            <a:pPr lvl="2"/>
            <a:r>
              <a:rPr lang="en-US" sz="2000" dirty="0"/>
              <a:t>Tax and Financial Planning experts</a:t>
            </a:r>
          </a:p>
          <a:p>
            <a:pPr lvl="2"/>
            <a:r>
              <a:rPr lang="en-US" sz="2000" dirty="0"/>
              <a:t>Construction and Real Estate professionals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46C06B-4A97-314A-9894-DE2CBCC9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401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/>
              <a:t>R2R Guidance and Tools</a:t>
            </a:r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12291" name="Content Placeholder 8" descr="lastsca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64" r="-28964"/>
          <a:stretch>
            <a:fillRect/>
          </a:stretch>
        </p:blipFill>
        <p:spPr>
          <a:xfrm>
            <a:off x="457200" y="1676400"/>
            <a:ext cx="4040188" cy="3951288"/>
          </a:xfrm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343400" y="1676400"/>
            <a:ext cx="449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ja-JP" altLang="en-US" sz="4800"/>
              <a:t>“</a:t>
            </a:r>
            <a:r>
              <a:rPr lang="en-US" altLang="ja-JP" sz="4800" dirty="0"/>
              <a:t>The Little Yellow Book</a:t>
            </a:r>
            <a:r>
              <a:rPr lang="ja-JP" altLang="en-US" sz="4800"/>
              <a:t>”</a:t>
            </a:r>
            <a:endParaRPr lang="en-US" altLang="ja-JP" sz="4800" dirty="0"/>
          </a:p>
          <a:p>
            <a:pPr algn="ctr"/>
            <a:endParaRPr lang="en-US" sz="4800" dirty="0"/>
          </a:p>
          <a:p>
            <a:pPr algn="ctr"/>
            <a:r>
              <a:rPr lang="en-US" dirty="0"/>
              <a:t>Email </a:t>
            </a:r>
            <a:r>
              <a:rPr lang="en-US" dirty="0">
                <a:hlinkClick r:id="rId4"/>
              </a:rPr>
              <a:t>info@uphelp.org</a:t>
            </a:r>
            <a:r>
              <a:rPr lang="en-US" dirty="0"/>
              <a:t> to have a copy mailed to you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18247F9-2BC8-0740-BF6A-4D8A69DB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794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xmlns:p14="http://schemas.microsoft.com/office/powerpoint/2010/main" spd="slow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a typeface="ＭＳ Ｐゴシック" pitchFamily="34" charset="-128"/>
                <a:cs typeface="+mj-cs"/>
              </a:rPr>
              <a:t>24/7 Help on the Web: </a:t>
            </a:r>
            <a:br>
              <a:rPr lang="en-US" sz="4000" dirty="0">
                <a:ea typeface="ＭＳ Ｐゴシック" pitchFamily="34" charset="-128"/>
                <a:cs typeface="+mj-cs"/>
              </a:rPr>
            </a:br>
            <a:r>
              <a:rPr lang="en-US" sz="4000" dirty="0" err="1">
                <a:ea typeface="ＭＳ Ｐゴシック" pitchFamily="34" charset="-128"/>
                <a:cs typeface="+mj-cs"/>
              </a:rPr>
              <a:t>www.uphelp.org</a:t>
            </a:r>
            <a:r>
              <a:rPr lang="en-US" sz="4000" dirty="0">
                <a:ea typeface="ＭＳ Ｐゴシック" pitchFamily="34" charset="-128"/>
                <a:cs typeface="+mj-cs"/>
              </a:rPr>
              <a:t>/2020Wildfires</a:t>
            </a:r>
          </a:p>
        </p:txBody>
      </p:sp>
      <p:sp>
        <p:nvSpPr>
          <p:cNvPr id="114691" name="Rectangle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76799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¨"/>
              <a:defRPr/>
            </a:pPr>
            <a:r>
              <a:rPr lang="en-US" sz="2000" dirty="0"/>
              <a:t>Claim Help for Disaster Survivors</a:t>
            </a:r>
            <a:br>
              <a:rPr lang="en-US" sz="2000" dirty="0"/>
            </a:br>
            <a:r>
              <a:rPr lang="en-US" sz="2000" dirty="0" err="1"/>
              <a:t>www.uphelp.org</a:t>
            </a:r>
            <a:r>
              <a:rPr lang="en-US" sz="2000" dirty="0"/>
              <a:t>/2020Wildfires</a:t>
            </a:r>
            <a:br>
              <a:rPr lang="en-US" sz="2000" dirty="0"/>
            </a:b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¨"/>
              <a:defRPr/>
            </a:pPr>
            <a:r>
              <a:rPr lang="en-US" sz="2000" dirty="0"/>
              <a:t>Links to pro-consumer Professional help: </a:t>
            </a:r>
            <a:r>
              <a:rPr lang="en-US" sz="2000" dirty="0" err="1"/>
              <a:t>www.uphelp.org</a:t>
            </a:r>
            <a:r>
              <a:rPr lang="en-US" sz="2000" dirty="0"/>
              <a:t>/</a:t>
            </a:r>
            <a:r>
              <a:rPr lang="en-US" sz="2000" dirty="0" err="1"/>
              <a:t>findhelp</a:t>
            </a:r>
            <a:br>
              <a:rPr lang="en-US" sz="2000" dirty="0"/>
            </a:b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¨"/>
              <a:defRPr/>
            </a:pPr>
            <a:r>
              <a:rPr lang="en-US" sz="2000" dirty="0"/>
              <a:t>Sample Letters &amp; Claim Forms</a:t>
            </a:r>
          </a:p>
          <a:p>
            <a:pPr marL="5715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    www.uphelp.org/samples</a:t>
            </a:r>
            <a:br>
              <a:rPr lang="en-US" sz="2000" dirty="0"/>
            </a:b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¨"/>
              <a:defRPr/>
            </a:pPr>
            <a:r>
              <a:rPr lang="en-US" sz="2000" dirty="0"/>
              <a:t>“Survivor’s Speak” Tips from past disasters</a:t>
            </a:r>
            <a:br>
              <a:rPr lang="en-US" sz="2000" dirty="0"/>
            </a:br>
            <a:r>
              <a:rPr lang="en-US" sz="2000" dirty="0"/>
              <a:t>www.uphelp.org/SurvivorsSpeak</a:t>
            </a:r>
            <a:br>
              <a:rPr lang="en-US" sz="2000" dirty="0"/>
            </a:b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¨"/>
              <a:defRPr/>
            </a:pPr>
            <a:r>
              <a:rPr lang="en-US" sz="2000" dirty="0">
                <a:ea typeface="ＭＳ Ｐゴシック" pitchFamily="34" charset="-128"/>
              </a:rPr>
              <a:t>Upcoming workshops and resources www.uphelp.org/2020wildfires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ea typeface="ＭＳ Ｐゴシック" pitchFamily="34" charset="-128"/>
              <a:cs typeface="+mn-cs"/>
            </a:endParaRPr>
          </a:p>
        </p:txBody>
      </p:sp>
      <p:pic>
        <p:nvPicPr>
          <p:cNvPr id="92164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9199" y="1560387"/>
            <a:ext cx="3962400" cy="4412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3D03899-F5FE-204D-968B-6898FF43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4949" y="1393855"/>
            <a:ext cx="4136650" cy="465070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DB513B1-32C5-8C42-A941-D079A546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46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/>
          <a:lstStyle/>
          <a:p>
            <a:r>
              <a:rPr lang="en-US" b="1" dirty="0"/>
              <a:t>Recovering from a Disaster is a Marathon, not a Sprint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2267" t="5640" r="-22987" b="7770"/>
          <a:stretch/>
        </p:blipFill>
        <p:spPr>
          <a:xfrm>
            <a:off x="1066800" y="2057400"/>
            <a:ext cx="6731000" cy="39105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952EE48-C792-1546-B208-62B5B303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145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b="1" dirty="0"/>
              <a:t>Knowledge Equals Power </a:t>
            </a:r>
            <a:r>
              <a:rPr lang="en-US" b="1" u="sng" dirty="0"/>
              <a:t>AND</a:t>
            </a:r>
            <a:r>
              <a:rPr lang="en-US" b="1" dirty="0"/>
              <a:t>...</a:t>
            </a:r>
            <a:endParaRPr lang="en-US" sz="4000" dirty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latin typeface="Arial" charset="0"/>
              </a:rPr>
              <a:t>The more you understand about your insurance benefits, your rights and the value of your losses, the more benefits you will recover to rebuild your home and life </a:t>
            </a:r>
            <a:r>
              <a:rPr lang="en-US" b="1" dirty="0">
                <a:latin typeface="Arial" charset="0"/>
              </a:rPr>
              <a:t>and </a:t>
            </a:r>
            <a:r>
              <a:rPr lang="en-US" dirty="0">
                <a:latin typeface="Arial" charset="0"/>
              </a:rPr>
              <a:t>the smoother your claim will go</a:t>
            </a:r>
            <a:r>
              <a:rPr lang="is-IS" dirty="0">
                <a:latin typeface="Arial" charset="0"/>
              </a:rPr>
              <a:t>…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2447"/>
            <a:ext cx="1975104" cy="1431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F06928B-9C1B-A24C-9F3B-B20756B4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699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Ads are ads:</a:t>
            </a:r>
            <a:br>
              <a:rPr lang="en-US" b="1" dirty="0"/>
            </a:br>
            <a:r>
              <a:rPr lang="en-US" sz="3200" b="1" dirty="0"/>
              <a:t>Think of Your Insurance Claim as a Business Transaction</a:t>
            </a:r>
            <a:endParaRPr lang="en-US" sz="3200" dirty="0"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9925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dirty="0">
                <a:latin typeface="Arial" charset="0"/>
              </a:rPr>
              <a:t>The insurance company wants to MINIMIZE $ it pays out on your claim.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marL="457200" lvl="1" indent="0" eaLnBrk="1" hangingPunct="1">
              <a:buNone/>
            </a:pPr>
            <a:r>
              <a:rPr lang="en-US" dirty="0">
                <a:latin typeface="Arial" charset="0"/>
              </a:rPr>
              <a:t>You want to MAXIMIZE $ paid out to you. 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marL="457200" lvl="1" indent="0" eaLnBrk="1" hangingPunct="1">
              <a:buNone/>
            </a:pPr>
            <a:r>
              <a:rPr lang="en-US" b="1" dirty="0"/>
              <a:t>An adjuster may be friendly but they’re not your friend </a:t>
            </a:r>
            <a:r>
              <a:rPr lang="mr-IN" b="1" dirty="0"/>
              <a:t>–</a:t>
            </a:r>
            <a:r>
              <a:rPr lang="en-US" b="1" dirty="0"/>
              <a:t> they’re a trained negotiator.</a:t>
            </a:r>
            <a:endParaRPr lang="en-US" b="1" dirty="0">
              <a:latin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7B3B984-B18D-4E43-9037-CBBD7765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2021.  United Policyholders.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62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666699"/>
      </a:dk1>
      <a:lt1>
        <a:srgbClr val="EAEAEA"/>
      </a:lt1>
      <a:dk2>
        <a:srgbClr val="000000"/>
      </a:dk2>
      <a:lt2>
        <a:srgbClr val="3E3E5C"/>
      </a:lt2>
      <a:accent1>
        <a:srgbClr val="60597B"/>
      </a:accent1>
      <a:accent2>
        <a:srgbClr val="666699"/>
      </a:accent2>
      <a:accent3>
        <a:srgbClr val="F3F3F3"/>
      </a:accent3>
      <a:accent4>
        <a:srgbClr val="565682"/>
      </a:accent4>
      <a:accent5>
        <a:srgbClr val="B6B5BF"/>
      </a:accent5>
      <a:accent6>
        <a:srgbClr val="5C5C8A"/>
      </a:accent6>
      <a:hlink>
        <a:srgbClr val="3E3E5C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DDDDDD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BEBEB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3E5C"/>
        </a:dk1>
        <a:lt1>
          <a:srgbClr val="FFFFFF"/>
        </a:lt1>
        <a:dk2>
          <a:srgbClr val="EAEAE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3F3F3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666699"/>
        </a:dk1>
        <a:lt1>
          <a:srgbClr val="EAEAEA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99"/>
        </a:accent2>
        <a:accent3>
          <a:srgbClr val="F3F3F3"/>
        </a:accent3>
        <a:accent4>
          <a:srgbClr val="565682"/>
        </a:accent4>
        <a:accent5>
          <a:srgbClr val="B6B5BF"/>
        </a:accent5>
        <a:accent6>
          <a:srgbClr val="5C5C8A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DDDDDD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BEBEB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3E5C"/>
        </a:dk1>
        <a:lt1>
          <a:srgbClr val="FFFFFF"/>
        </a:lt1>
        <a:dk2>
          <a:srgbClr val="EAEAE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3F3F3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666699"/>
        </a:dk1>
        <a:lt1>
          <a:srgbClr val="EAEAEA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99"/>
        </a:accent2>
        <a:accent3>
          <a:srgbClr val="F3F3F3"/>
        </a:accent3>
        <a:accent4>
          <a:srgbClr val="565682"/>
        </a:accent4>
        <a:accent5>
          <a:srgbClr val="B6B5BF"/>
        </a:accent5>
        <a:accent6>
          <a:srgbClr val="5C5C8A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666699"/>
        </a:dk1>
        <a:lt1>
          <a:srgbClr val="EAEAEA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99"/>
        </a:accent2>
        <a:accent3>
          <a:srgbClr val="F3F3F3"/>
        </a:accent3>
        <a:accent4>
          <a:srgbClr val="565682"/>
        </a:accent4>
        <a:accent5>
          <a:srgbClr val="B6B5BF"/>
        </a:accent5>
        <a:accent6>
          <a:srgbClr val="5C5C8A"/>
        </a:accent6>
        <a:hlink>
          <a:srgbClr val="3E3E5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66699"/>
        </a:dk1>
        <a:lt1>
          <a:srgbClr val="EAEAEA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99"/>
        </a:accent2>
        <a:accent3>
          <a:srgbClr val="F3F3F3"/>
        </a:accent3>
        <a:accent4>
          <a:srgbClr val="565682"/>
        </a:accent4>
        <a:accent5>
          <a:srgbClr val="B6B5BF"/>
        </a:accent5>
        <a:accent6>
          <a:srgbClr val="5C5C8A"/>
        </a:accent6>
        <a:hlink>
          <a:srgbClr val="3E3E5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66699"/>
        </a:dk1>
        <a:lt1>
          <a:srgbClr val="EAEAEA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99"/>
        </a:accent2>
        <a:accent3>
          <a:srgbClr val="F3F3F3"/>
        </a:accent3>
        <a:accent4>
          <a:srgbClr val="565682"/>
        </a:accent4>
        <a:accent5>
          <a:srgbClr val="B6B5BF"/>
        </a:accent5>
        <a:accent6>
          <a:srgbClr val="5C5C8A"/>
        </a:accent6>
        <a:hlink>
          <a:srgbClr val="3E3E5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66699"/>
        </a:dk1>
        <a:lt1>
          <a:srgbClr val="EAEAEA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99"/>
        </a:accent2>
        <a:accent3>
          <a:srgbClr val="F3F3F3"/>
        </a:accent3>
        <a:accent4>
          <a:srgbClr val="565682"/>
        </a:accent4>
        <a:accent5>
          <a:srgbClr val="B6B5BF"/>
        </a:accent5>
        <a:accent6>
          <a:srgbClr val="5C5C8A"/>
        </a:accent6>
        <a:hlink>
          <a:srgbClr val="3E3E5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666699"/>
        </a:dk1>
        <a:lt1>
          <a:srgbClr val="EAEAEA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99"/>
        </a:accent2>
        <a:accent3>
          <a:srgbClr val="F3F3F3"/>
        </a:accent3>
        <a:accent4>
          <a:srgbClr val="565682"/>
        </a:accent4>
        <a:accent5>
          <a:srgbClr val="B6B5BF"/>
        </a:accent5>
        <a:accent6>
          <a:srgbClr val="5C5C8A"/>
        </a:accent6>
        <a:hlink>
          <a:srgbClr val="3E3E5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59526</TotalTime>
  <Words>2185</Words>
  <Application>Microsoft Macintosh PowerPoint</Application>
  <PresentationFormat>On-screen Show (4:3)</PresentationFormat>
  <Paragraphs>288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Aharoni</vt:lpstr>
      <vt:lpstr>Arial</vt:lpstr>
      <vt:lpstr>Arial Black</vt:lpstr>
      <vt:lpstr>Calibri</vt:lpstr>
      <vt:lpstr>Open Sans</vt:lpstr>
      <vt:lpstr>Times New Roman</vt:lpstr>
      <vt:lpstr>Wingdings</vt:lpstr>
      <vt:lpstr>Default Design</vt:lpstr>
      <vt:lpstr>Custom Design</vt:lpstr>
      <vt:lpstr>1_Custom Design</vt:lpstr>
      <vt:lpstr>2_Custom Design</vt:lpstr>
      <vt:lpstr>3_Custom Design</vt:lpstr>
      <vt:lpstr>   Mountain View Fire  Community Workshop  Insurance &amp; Recovery Guidance    </vt:lpstr>
      <vt:lpstr>About United Policyholders (UP)</vt:lpstr>
      <vt:lpstr>Our Three Programs</vt:lpstr>
      <vt:lpstr>Team UP</vt:lpstr>
      <vt:lpstr>R2R Guidance and Tools</vt:lpstr>
      <vt:lpstr>24/7 Help on the Web:  www.uphelp.org/2020Wildfires</vt:lpstr>
      <vt:lpstr>Recovering from a Disaster is a Marathon, not a Sprint</vt:lpstr>
      <vt:lpstr>Knowledge Equals Power AND...</vt:lpstr>
      <vt:lpstr>Ads are ads: Think of Your Insurance Claim as a Business Transaction</vt:lpstr>
      <vt:lpstr>Getting on the road to recovery</vt:lpstr>
      <vt:lpstr> Give your insurance company a chance to do the right hing, BUT, Don’t Be a Pushover</vt:lpstr>
      <vt:lpstr>Should I Expect a “Fight” with my Insurance Company?</vt:lpstr>
      <vt:lpstr>Pace yourself, don’t rush</vt:lpstr>
      <vt:lpstr>Before you sign on the dotted line…</vt:lpstr>
      <vt:lpstr>Removing debris</vt:lpstr>
      <vt:lpstr>Work with a Complete and Current Copy of Your Home Insurance Policy</vt:lpstr>
      <vt:lpstr>Dec page ABC’s</vt:lpstr>
      <vt:lpstr>Speak “UP”</vt:lpstr>
      <vt:lpstr>Why a claim diary?</vt:lpstr>
      <vt:lpstr>A Paper Trail Is Essential</vt:lpstr>
      <vt:lpstr>When Interacting with the Insurance Company,…</vt:lpstr>
      <vt:lpstr>Insurance Lingo</vt:lpstr>
      <vt:lpstr>Stay Connected to Other Disaster Survivors</vt:lpstr>
      <vt:lpstr>Scams are very common after disasters</vt:lpstr>
      <vt:lpstr>Strategies for Proving Your Losses</vt:lpstr>
      <vt:lpstr>Claim Handling Standards</vt:lpstr>
      <vt:lpstr> Best Practices</vt:lpstr>
      <vt:lpstr>CALIFORNIA DEPARTMENT OF INSURANCE </vt:lpstr>
      <vt:lpstr>Thank you Funders</vt:lpstr>
      <vt:lpstr>Upcoming Roadmap to RecoveryTM Events</vt:lpstr>
      <vt:lpstr>2020 Wildfire Survivor Videos</vt:lpstr>
      <vt:lpstr> For More Information</vt:lpstr>
    </vt:vector>
  </TitlesOfParts>
  <Company>United Policyholders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emily</dc:creator>
  <cp:lastModifiedBy>Justin Caporusso</cp:lastModifiedBy>
  <cp:revision>1045</cp:revision>
  <cp:lastPrinted>2013-08-21T21:24:45Z</cp:lastPrinted>
  <dcterms:created xsi:type="dcterms:W3CDTF">2014-02-25T00:59:34Z</dcterms:created>
  <dcterms:modified xsi:type="dcterms:W3CDTF">2021-01-11T20:49:41Z</dcterms:modified>
</cp:coreProperties>
</file>